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13" r:id="rId20"/>
    <p:sldId id="312"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0" r:id="rId35"/>
    <p:sldId id="291" r:id="rId36"/>
    <p:sldId id="292" r:id="rId37"/>
    <p:sldId id="295" r:id="rId38"/>
    <p:sldId id="296" r:id="rId39"/>
    <p:sldId id="297" r:id="rId40"/>
    <p:sldId id="298" r:id="rId41"/>
    <p:sldId id="299" r:id="rId42"/>
    <p:sldId id="300" r:id="rId43"/>
    <p:sldId id="301" r:id="rId44"/>
    <p:sldId id="302" r:id="rId45"/>
    <p:sldId id="304" r:id="rId46"/>
    <p:sldId id="305" r:id="rId47"/>
    <p:sldId id="306" r:id="rId48"/>
    <p:sldId id="307" r:id="rId49"/>
    <p:sldId id="308" r:id="rId50"/>
    <p:sldId id="309" r:id="rId51"/>
    <p:sldId id="310" r:id="rId52"/>
  </p:sldIdLst>
  <p:sldSz cx="18288000" cy="10287000"/>
  <p:notesSz cx="6858000" cy="9144000"/>
  <p:embeddedFontLst>
    <p:embeddedFont>
      <p:font typeface="Arial Black" panose="020B0A04020102020204" pitchFamily="34" charset="0"/>
      <p:bold r:id="rId54"/>
    </p:embeddedFont>
    <p:embeddedFont>
      <p:font typeface="Calibri (MS)" panose="020B0604020202020204" charset="0"/>
      <p:regular r:id="rId55"/>
    </p:embeddedFont>
    <p:embeddedFont>
      <p:font typeface="Clear Sans" panose="020B0604020202020204" charset="0"/>
      <p:regular r:id="rId56"/>
    </p:embeddedFont>
    <p:embeddedFont>
      <p:font typeface="Clear Sans Bold" panose="020B0604020202020204" charset="0"/>
      <p:regular r:id="rId57"/>
    </p:embeddedFont>
    <p:embeddedFont>
      <p:font typeface="Corporative" panose="020B0604020202020204" charset="-78"/>
      <p:regular r:id="rId58"/>
    </p:embeddedFont>
    <p:embeddedFont>
      <p:font typeface="Georgia" panose="02040502050405020303" pitchFamily="18" charset="0"/>
      <p:regular r:id="rId59"/>
      <p:bold r:id="rId60"/>
      <p:italic r:id="rId61"/>
      <p:boldItalic r:id="rId62"/>
    </p:embeddedFont>
    <p:embeddedFont>
      <p:font typeface="Impact" panose="020B0806030902050204" pitchFamily="34" charset="0"/>
      <p:regular r:id="rId63"/>
    </p:embeddedFont>
    <p:embeddedFont>
      <p:font typeface="Tahoma Bold" panose="020B0604020202020204" charset="0"/>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37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684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07293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hyperlink" Target="https://docs.google.com/forms/d/e/1FAIpQLScu4WNtsoAS9YLvZy9iBwJBArshvEeBxEoGI3qHfePwqNQ1Ng/viewfor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ardek.erciyes.edu.tr/tr/d/makale-destek-ofisi/bilimsel-makale-destek-koordinatorlugu"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23.png"/><Relationship Id="rId12"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2.sv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4.sv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5.png"/><Relationship Id="rId4" Type="http://schemas.openxmlformats.org/officeDocument/2006/relationships/image" Target="../media/image25.png"/><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22.png"/><Relationship Id="rId9" Type="http://schemas.openxmlformats.org/officeDocument/2006/relationships/image" Target="../media/image46.png"/><Relationship Id="rId1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22.png"/><Relationship Id="rId9" Type="http://schemas.openxmlformats.org/officeDocument/2006/relationships/image" Target="../media/image54.png"/><Relationship Id="rId1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7.png"/><Relationship Id="rId7"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5.png"/><Relationship Id="rId4" Type="http://schemas.openxmlformats.org/officeDocument/2006/relationships/image" Target="../media/image27.png"/><Relationship Id="rId9"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oleObject" Target="../embeddings/oleObject1.bin"/><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8" Type="http://schemas.openxmlformats.org/officeDocument/2006/relationships/hyperlink" Target="https://www.instagram.com/ardekerciyes/" TargetMode="External"/><Relationship Id="rId13" Type="http://schemas.openxmlformats.org/officeDocument/2006/relationships/image" Target="../media/image69.png"/><Relationship Id="rId3" Type="http://schemas.openxmlformats.org/officeDocument/2006/relationships/image" Target="../media/image7.png"/><Relationship Id="rId7" Type="http://schemas.openxmlformats.org/officeDocument/2006/relationships/hyperlink" Target="https://www.linkedin.com/company/eruardek/" TargetMode="External"/><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notesSlide" Target="../notesSlides/notesSlide51.xml"/><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hyperlink" Target="https://twitter.com/ArdekErciyes" TargetMode="External"/><Relationship Id="rId11" Type="http://schemas.openxmlformats.org/officeDocument/2006/relationships/image" Target="../media/image67.png"/><Relationship Id="rId5" Type="http://schemas.openxmlformats.org/officeDocument/2006/relationships/hyperlink" Target="mailto:ardek@erciyes.edu.tr" TargetMode="External"/><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hyperlink" Target="https://ardek.erciyes.edu.tr/" TargetMode="External"/><Relationship Id="rId9" Type="http://schemas.openxmlformats.org/officeDocument/2006/relationships/image" Target="../media/image65.png"/><Relationship Id="rId1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0" y="6745710"/>
            <a:ext cx="18288000" cy="3529327"/>
          </a:xfrm>
          <a:prstGeom prst="rect">
            <a:avLst/>
          </a:prstGeom>
        </p:spPr>
        <p:txBody>
          <a:bodyPr lIns="0" tIns="0" rIns="0" bIns="0" rtlCol="0" anchor="t">
            <a:spAutoFit/>
          </a:bodyPr>
          <a:lstStyle/>
          <a:p>
            <a:pPr marL="1137920" lvl="1" indent="-568960" algn="l">
              <a:lnSpc>
                <a:spcPts val="3359"/>
              </a:lnSpc>
              <a:buFont typeface="Arial"/>
              <a:buChar char="•"/>
            </a:pPr>
            <a:r>
              <a:rPr lang="en-US" sz="2799" b="1" spc="-49">
                <a:solidFill>
                  <a:srgbClr val="F3F3F3"/>
                </a:solidFill>
                <a:latin typeface="Tahoma Bold"/>
                <a:ea typeface="Tahoma Bold"/>
                <a:cs typeface="Tahoma Bold"/>
                <a:sym typeface="Tahoma Bold"/>
              </a:rPr>
              <a:t>Genel Bilgilendirme</a:t>
            </a:r>
          </a:p>
          <a:p>
            <a:pPr marL="1137920" lvl="1" indent="-568960" algn="l">
              <a:lnSpc>
                <a:spcPts val="3359"/>
              </a:lnSpc>
            </a:pPr>
            <a:r>
              <a:rPr lang="en-US" sz="2799" b="1" spc="-80">
                <a:solidFill>
                  <a:srgbClr val="F3F3F3"/>
                </a:solidFill>
                <a:latin typeface="Tahoma Bold"/>
                <a:ea typeface="Tahoma Bold"/>
                <a:cs typeface="Tahoma Bold"/>
                <a:sym typeface="Tahoma Bold"/>
              </a:rPr>
              <a:t>Sunumu</a:t>
            </a:r>
          </a:p>
        </p:txBody>
      </p:sp>
      <p:grpSp>
        <p:nvGrpSpPr>
          <p:cNvPr id="7" name="Group 7"/>
          <p:cNvGrpSpPr/>
          <p:nvPr/>
        </p:nvGrpSpPr>
        <p:grpSpPr>
          <a:xfrm>
            <a:off x="0" y="6758178"/>
            <a:ext cx="18288000" cy="3528822"/>
            <a:chOff x="0" y="0"/>
            <a:chExt cx="24384000" cy="4705096"/>
          </a:xfrm>
        </p:grpSpPr>
        <p:sp>
          <p:nvSpPr>
            <p:cNvPr id="8" name="Freeform 8"/>
            <p:cNvSpPr/>
            <p:nvPr/>
          </p:nvSpPr>
          <p:spPr>
            <a:xfrm>
              <a:off x="0" y="0"/>
              <a:ext cx="24384000" cy="4705096"/>
            </a:xfrm>
            <a:custGeom>
              <a:avLst/>
              <a:gdLst/>
              <a:ahLst/>
              <a:cxnLst/>
              <a:rect l="l" t="t" r="r" b="b"/>
              <a:pathLst>
                <a:path w="24384000" h="4705096">
                  <a:moveTo>
                    <a:pt x="0" y="0"/>
                  </a:moveTo>
                  <a:lnTo>
                    <a:pt x="24384000" y="0"/>
                  </a:lnTo>
                  <a:lnTo>
                    <a:pt x="24384000" y="4705096"/>
                  </a:lnTo>
                  <a:lnTo>
                    <a:pt x="0" y="4705096"/>
                  </a:lnTo>
                  <a:close/>
                </a:path>
              </a:pathLst>
            </a:custGeom>
            <a:blipFill>
              <a:blip r:embed="rId3"/>
              <a:stretch>
                <a:fillRect l="-64" r="-64"/>
              </a:stretch>
            </a:blipFill>
          </p:spPr>
        </p:sp>
      </p:grpSp>
      <p:grpSp>
        <p:nvGrpSpPr>
          <p:cNvPr id="9" name="Group 9"/>
          <p:cNvGrpSpPr/>
          <p:nvPr/>
        </p:nvGrpSpPr>
        <p:grpSpPr>
          <a:xfrm>
            <a:off x="408022" y="394211"/>
            <a:ext cx="3642103" cy="2605783"/>
            <a:chOff x="0" y="0"/>
            <a:chExt cx="4856137" cy="3474377"/>
          </a:xfrm>
        </p:grpSpPr>
        <p:sp>
          <p:nvSpPr>
            <p:cNvPr id="10" name="Freeform 10"/>
            <p:cNvSpPr/>
            <p:nvPr/>
          </p:nvSpPr>
          <p:spPr>
            <a:xfrm>
              <a:off x="0" y="0"/>
              <a:ext cx="4856099" cy="3474339"/>
            </a:xfrm>
            <a:custGeom>
              <a:avLst/>
              <a:gdLst/>
              <a:ahLst/>
              <a:cxnLst/>
              <a:rect l="l" t="t" r="r" b="b"/>
              <a:pathLst>
                <a:path w="4856099" h="3474339">
                  <a:moveTo>
                    <a:pt x="0" y="0"/>
                  </a:moveTo>
                  <a:lnTo>
                    <a:pt x="4856099" y="0"/>
                  </a:lnTo>
                  <a:lnTo>
                    <a:pt x="4856099" y="3474339"/>
                  </a:lnTo>
                  <a:lnTo>
                    <a:pt x="0" y="3474339"/>
                  </a:lnTo>
                  <a:close/>
                </a:path>
              </a:pathLst>
            </a:custGeom>
            <a:blipFill>
              <a:blip r:embed="rId4"/>
              <a:stretch>
                <a:fillRect t="-118" b="-119"/>
              </a:stretch>
            </a:blipFill>
          </p:spPr>
        </p:sp>
      </p:grpSp>
      <p:grpSp>
        <p:nvGrpSpPr>
          <p:cNvPr id="11" name="Group 11"/>
          <p:cNvGrpSpPr/>
          <p:nvPr/>
        </p:nvGrpSpPr>
        <p:grpSpPr>
          <a:xfrm>
            <a:off x="15453360" y="573405"/>
            <a:ext cx="2426589" cy="2426589"/>
            <a:chOff x="0" y="0"/>
            <a:chExt cx="3235452" cy="3235452"/>
          </a:xfrm>
        </p:grpSpPr>
        <p:sp>
          <p:nvSpPr>
            <p:cNvPr id="12" name="Freeform 12"/>
            <p:cNvSpPr/>
            <p:nvPr/>
          </p:nvSpPr>
          <p:spPr>
            <a:xfrm>
              <a:off x="0" y="0"/>
              <a:ext cx="3235452" cy="3235452"/>
            </a:xfrm>
            <a:custGeom>
              <a:avLst/>
              <a:gdLst/>
              <a:ahLst/>
              <a:cxnLst/>
              <a:rect l="l" t="t" r="r" b="b"/>
              <a:pathLst>
                <a:path w="3235452" h="3235452">
                  <a:moveTo>
                    <a:pt x="0" y="0"/>
                  </a:moveTo>
                  <a:lnTo>
                    <a:pt x="3235452" y="0"/>
                  </a:lnTo>
                  <a:lnTo>
                    <a:pt x="3235452" y="3235452"/>
                  </a:lnTo>
                  <a:lnTo>
                    <a:pt x="0" y="3235452"/>
                  </a:lnTo>
                  <a:close/>
                </a:path>
              </a:pathLst>
            </a:custGeom>
            <a:blipFill>
              <a:blip r:embed="rId5"/>
              <a:stretch>
                <a:fillRect/>
              </a:stretch>
            </a:blipFill>
          </p:spPr>
        </p:sp>
      </p:grpSp>
      <p:sp>
        <p:nvSpPr>
          <p:cNvPr id="13" name="TextBox 13"/>
          <p:cNvSpPr txBox="1"/>
          <p:nvPr/>
        </p:nvSpPr>
        <p:spPr>
          <a:xfrm>
            <a:off x="2667000" y="2705100"/>
            <a:ext cx="13487657" cy="3039294"/>
          </a:xfrm>
          <a:prstGeom prst="rect">
            <a:avLst/>
          </a:prstGeom>
        </p:spPr>
        <p:txBody>
          <a:bodyPr lIns="0" tIns="0" rIns="0" bIns="0" rtlCol="0" anchor="t">
            <a:spAutoFit/>
          </a:bodyPr>
          <a:lstStyle/>
          <a:p>
            <a:pPr algn="ctr">
              <a:lnSpc>
                <a:spcPts val="12857"/>
              </a:lnSpc>
            </a:pPr>
            <a:r>
              <a:rPr lang="en-US" sz="6699" b="1" dirty="0">
                <a:solidFill>
                  <a:schemeClr val="tx2"/>
                </a:solidFill>
                <a:latin typeface="Arial Black" panose="020B0A04020102020204" pitchFamily="34" charset="0"/>
                <a:ea typeface="Georgia Bold"/>
                <a:cs typeface="Georgia Bold"/>
                <a:sym typeface="Georgia Bold"/>
              </a:rPr>
              <a:t>ARA</a:t>
            </a:r>
            <a:r>
              <a:rPr lang="tr-TR" sz="6699" b="1" dirty="0">
                <a:solidFill>
                  <a:schemeClr val="tx2"/>
                </a:solidFill>
                <a:latin typeface="Arial Black" panose="020B0A04020102020204" pitchFamily="34" charset="0"/>
                <a:ea typeface="Georgia Bold"/>
                <a:cs typeface="Georgia Bold"/>
                <a:sym typeface="Georgia Bold"/>
              </a:rPr>
              <a:t>Ş</a:t>
            </a:r>
            <a:r>
              <a:rPr lang="en-US" sz="6699" b="1" dirty="0">
                <a:solidFill>
                  <a:schemeClr val="tx2"/>
                </a:solidFill>
                <a:latin typeface="Arial Black" panose="020B0A04020102020204" pitchFamily="34" charset="0"/>
                <a:ea typeface="Georgia Bold"/>
                <a:cs typeface="Georgia Bold"/>
                <a:sym typeface="Georgia Bold"/>
              </a:rPr>
              <a:t>TIRMADAN YAYINA</a:t>
            </a:r>
          </a:p>
          <a:p>
            <a:pPr algn="ctr">
              <a:lnSpc>
                <a:spcPts val="5423"/>
              </a:lnSpc>
            </a:pPr>
            <a:r>
              <a:rPr lang="en-US" sz="4799" dirty="0">
                <a:solidFill>
                  <a:schemeClr val="tx2"/>
                </a:solidFill>
                <a:latin typeface="Arial Black" panose="020B0A04020102020204" pitchFamily="34" charset="0"/>
                <a:ea typeface="Georgia"/>
                <a:cs typeface="Georgia"/>
                <a:sym typeface="Georgia"/>
              </a:rPr>
              <a:t>KURUMSAL DESTEK  MEKANİZMALARI  VE AÇIK ERİŞİM OLANAKLARI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73461" y="224741"/>
            <a:ext cx="17279940" cy="852156"/>
          </a:xfrm>
          <a:prstGeom prst="rect">
            <a:avLst/>
          </a:prstGeom>
        </p:spPr>
        <p:txBody>
          <a:bodyPr lIns="0" tIns="0" rIns="0" bIns="0" rtlCol="0" anchor="t">
            <a:spAutoFit/>
          </a:bodyPr>
          <a:lstStyle/>
          <a:p>
            <a:pPr marL="0" lvl="0" indent="0">
              <a:lnSpc>
                <a:spcPts val="7600"/>
              </a:lnSpc>
              <a:spcBef>
                <a:spcPct val="0"/>
              </a:spcBef>
            </a:pPr>
            <a:r>
              <a:rPr lang="en-US" sz="4800" dirty="0">
                <a:solidFill>
                  <a:schemeClr val="bg1"/>
                </a:solidFill>
                <a:latin typeface="Corporative"/>
                <a:ea typeface="Corporative"/>
                <a:cs typeface="Corporative"/>
                <a:sym typeface="Corporative"/>
              </a:rPr>
              <a:t>BÖLÜM 1.  </a:t>
            </a:r>
            <a:r>
              <a:rPr lang="en-US" sz="4800" dirty="0" err="1">
                <a:solidFill>
                  <a:schemeClr val="bg1"/>
                </a:solidFill>
                <a:latin typeface="Corporative"/>
                <a:ea typeface="Corporative"/>
                <a:cs typeface="Corporative"/>
                <a:sym typeface="Corporative"/>
              </a:rPr>
              <a:t>Yen</a:t>
            </a:r>
            <a:r>
              <a:rPr lang="en-US" sz="4800" u="none" strike="noStrike" dirty="0" err="1">
                <a:solidFill>
                  <a:schemeClr val="bg1"/>
                </a:solidFill>
                <a:latin typeface="Corporative"/>
                <a:ea typeface="Corporative"/>
                <a:cs typeface="Corporative"/>
                <a:sym typeface="Corporative"/>
              </a:rPr>
              <a:t>i</a:t>
            </a:r>
            <a:r>
              <a:rPr lang="en-US" sz="4800" u="none" strike="noStrike" dirty="0">
                <a:solidFill>
                  <a:schemeClr val="bg1"/>
                </a:solidFill>
                <a:latin typeface="Corporative"/>
                <a:ea typeface="Corporative"/>
                <a:cs typeface="Corporative"/>
                <a:sym typeface="Corporative"/>
              </a:rPr>
              <a:t> </a:t>
            </a:r>
            <a:r>
              <a:rPr lang="en-US" sz="4800" u="none" strike="noStrike" dirty="0" err="1">
                <a:solidFill>
                  <a:schemeClr val="bg1"/>
                </a:solidFill>
                <a:latin typeface="Corporative"/>
                <a:ea typeface="Corporative"/>
                <a:cs typeface="Corporative"/>
                <a:sym typeface="Corporative"/>
              </a:rPr>
              <a:t>Kurumsal</a:t>
            </a:r>
            <a:r>
              <a:rPr lang="en-US" sz="4800" u="none" strike="noStrike" dirty="0">
                <a:solidFill>
                  <a:schemeClr val="bg1"/>
                </a:solidFill>
                <a:latin typeface="Corporative"/>
                <a:ea typeface="Corporative"/>
                <a:cs typeface="Corporative"/>
                <a:sym typeface="Corporative"/>
              </a:rPr>
              <a:t> </a:t>
            </a:r>
            <a:r>
              <a:rPr lang="en-US" sz="4800" u="none" strike="noStrike" dirty="0" err="1">
                <a:solidFill>
                  <a:schemeClr val="bg1"/>
                </a:solidFill>
                <a:latin typeface="Corporative"/>
                <a:ea typeface="Corporative"/>
                <a:cs typeface="Corporative"/>
                <a:sym typeface="Corporative"/>
              </a:rPr>
              <a:t>Yapılanma</a:t>
            </a:r>
            <a:r>
              <a:rPr lang="en-US" sz="4800" u="none" strike="noStrike" dirty="0">
                <a:solidFill>
                  <a:schemeClr val="bg1"/>
                </a:solidFill>
                <a:latin typeface="Corporative"/>
                <a:ea typeface="Corporative"/>
                <a:cs typeface="Corporative"/>
                <a:sym typeface="Corporative"/>
              </a:rPr>
              <a:t> </a:t>
            </a:r>
            <a:r>
              <a:rPr lang="en-US" sz="4800" u="none" strike="noStrike" dirty="0" err="1">
                <a:solidFill>
                  <a:schemeClr val="bg1"/>
                </a:solidFill>
                <a:latin typeface="Corporative"/>
                <a:ea typeface="Corporative"/>
                <a:cs typeface="Corporative"/>
                <a:sym typeface="Corporative"/>
              </a:rPr>
              <a:t>ve</a:t>
            </a:r>
            <a:r>
              <a:rPr lang="en-US" sz="4800" u="none" strike="noStrike" dirty="0">
                <a:solidFill>
                  <a:schemeClr val="bg1"/>
                </a:solidFill>
                <a:latin typeface="Corporative"/>
                <a:ea typeface="Corporative"/>
                <a:cs typeface="Corporative"/>
                <a:sym typeface="Corporative"/>
              </a:rPr>
              <a:t> </a:t>
            </a:r>
            <a:r>
              <a:rPr lang="en-US" sz="4800" u="none" strike="noStrike" dirty="0" err="1">
                <a:solidFill>
                  <a:schemeClr val="bg1"/>
                </a:solidFill>
                <a:latin typeface="Corporative"/>
                <a:ea typeface="Corporative"/>
                <a:cs typeface="Corporative"/>
                <a:sym typeface="Corporative"/>
              </a:rPr>
              <a:t>Uygulama</a:t>
            </a:r>
            <a:endParaRPr lang="en-US" sz="4800" u="none" strike="noStrike" dirty="0">
              <a:solidFill>
                <a:schemeClr val="bg1"/>
              </a:solidFill>
              <a:latin typeface="Corporative"/>
              <a:ea typeface="Corporative"/>
              <a:cs typeface="Corporative"/>
              <a:sym typeface="Corporative"/>
            </a:endParaRPr>
          </a:p>
        </p:txBody>
      </p:sp>
      <p:sp>
        <p:nvSpPr>
          <p:cNvPr id="7" name="TextBox 7"/>
          <p:cNvSpPr txBox="1"/>
          <p:nvPr/>
        </p:nvSpPr>
        <p:spPr>
          <a:xfrm>
            <a:off x="482560" y="2903378"/>
            <a:ext cx="15925864" cy="631776"/>
          </a:xfrm>
          <a:prstGeom prst="rect">
            <a:avLst/>
          </a:prstGeom>
        </p:spPr>
        <p:txBody>
          <a:bodyPr lIns="0" tIns="0" rIns="0" bIns="0" rtlCol="0" anchor="t">
            <a:spAutoFit/>
          </a:bodyPr>
          <a:lstStyle/>
          <a:p>
            <a:pPr algn="l">
              <a:lnSpc>
                <a:spcPts val="5342"/>
              </a:lnSpc>
              <a:spcBef>
                <a:spcPct val="0"/>
              </a:spcBef>
            </a:pPr>
            <a:r>
              <a:rPr lang="tr-TR" sz="3899" u="none" strike="noStrike" dirty="0">
                <a:solidFill>
                  <a:srgbClr val="003865"/>
                </a:solidFill>
                <a:latin typeface="Clear Sans"/>
                <a:ea typeface="Clear Sans"/>
                <a:cs typeface="Clear Sans"/>
                <a:sym typeface="Clear Sans"/>
              </a:rPr>
              <a:t>1.3. Süreç Yönetimi</a:t>
            </a:r>
          </a:p>
        </p:txBody>
      </p:sp>
      <p:sp>
        <p:nvSpPr>
          <p:cNvPr id="8" name="TextBox 8"/>
          <p:cNvSpPr txBox="1"/>
          <p:nvPr/>
        </p:nvSpPr>
        <p:spPr>
          <a:xfrm>
            <a:off x="1028700" y="3924300"/>
            <a:ext cx="16230600" cy="5185202"/>
          </a:xfrm>
          <a:prstGeom prst="rect">
            <a:avLst/>
          </a:prstGeom>
        </p:spPr>
        <p:txBody>
          <a:bodyPr lIns="0" tIns="0" rIns="0" bIns="0" rtlCol="0" anchor="t">
            <a:spAutoFit/>
          </a:bodyPr>
          <a:lstStyle/>
          <a:p>
            <a:pPr marL="582932" lvl="1" indent="-291466" algn="just">
              <a:lnSpc>
                <a:spcPts val="3699"/>
              </a:lnSpc>
              <a:buFont typeface="Arial"/>
              <a:buChar char="•"/>
            </a:pPr>
            <a:r>
              <a:rPr lang="tr-TR" sz="2700" u="none" strike="noStrike" dirty="0">
                <a:solidFill>
                  <a:srgbClr val="003865"/>
                </a:solidFill>
                <a:latin typeface="Clear Sans"/>
                <a:ea typeface="Clear Sans"/>
                <a:cs typeface="Clear Sans"/>
                <a:sym typeface="Clear Sans"/>
              </a:rPr>
              <a:t>BMDK kapsamında yürütülen tüm hizmetler; tanımlı süreçler çerçevesinde, sistematik izleme ve etkin kontrol mekanizmalarıyla düzenli olarak takip edilmektedir. Her aşama kayıt altına alınarak süreç şeffaflığı ve izlenebilirlik sağlanmaktadır.</a:t>
            </a:r>
          </a:p>
          <a:p>
            <a:pPr algn="just">
              <a:lnSpc>
                <a:spcPts val="3699"/>
              </a:lnSpc>
            </a:pPr>
            <a:endParaRPr lang="tr-TR" sz="2700" u="none" strike="noStrike" dirty="0">
              <a:solidFill>
                <a:srgbClr val="003865"/>
              </a:solidFill>
              <a:latin typeface="Clear Sans"/>
              <a:ea typeface="Clear Sans"/>
              <a:cs typeface="Clear Sans"/>
              <a:sym typeface="Clear Sans"/>
            </a:endParaRPr>
          </a:p>
          <a:p>
            <a:pPr marL="582932" lvl="1" indent="-291466" algn="just">
              <a:lnSpc>
                <a:spcPts val="3699"/>
              </a:lnSpc>
              <a:buFont typeface="Arial"/>
              <a:buChar char="•"/>
            </a:pPr>
            <a:r>
              <a:rPr lang="tr-TR" sz="2700" u="none" strike="noStrike" dirty="0">
                <a:solidFill>
                  <a:srgbClr val="003865"/>
                </a:solidFill>
                <a:latin typeface="Clear Sans"/>
                <a:ea typeface="Clear Sans"/>
                <a:cs typeface="Clear Sans"/>
                <a:sym typeface="Clear Sans"/>
              </a:rPr>
              <a:t>Hizmet kalitesini artırmak amacıyla performans değerlendirme, geri bildirim analizi ve sürekli iyileştirme çalışmaları periyodik olarak yürütülmektedir. Bu sayede sunulan desteklerin etkinliği artırılmakta ve kullanıcı memnuniyeti sürdürülebilir hâle getirilmektedir.</a:t>
            </a:r>
          </a:p>
          <a:p>
            <a:pPr algn="just">
              <a:lnSpc>
                <a:spcPts val="3699"/>
              </a:lnSpc>
            </a:pPr>
            <a:endParaRPr lang="tr-TR" sz="2700" u="none" strike="noStrike" dirty="0">
              <a:solidFill>
                <a:srgbClr val="003865"/>
              </a:solidFill>
              <a:latin typeface="Clear Sans"/>
              <a:ea typeface="Clear Sans"/>
              <a:cs typeface="Clear Sans"/>
              <a:sym typeface="Clear Sans"/>
            </a:endParaRPr>
          </a:p>
          <a:p>
            <a:pPr marL="582932" lvl="1" indent="-291466" algn="just">
              <a:lnSpc>
                <a:spcPts val="3699"/>
              </a:lnSpc>
              <a:buFont typeface="Arial"/>
              <a:buChar char="•"/>
            </a:pPr>
            <a:r>
              <a:rPr lang="tr-TR" sz="2700" u="none" strike="noStrike" dirty="0">
                <a:solidFill>
                  <a:srgbClr val="003865"/>
                </a:solidFill>
                <a:latin typeface="Clear Sans"/>
                <a:ea typeface="Clear Sans"/>
                <a:cs typeface="Clear Sans"/>
                <a:sym typeface="Clear Sans"/>
              </a:rPr>
              <a:t>İlgili süreç ve faaliyetlerin tamamlanmasının ardından, yürütülen çalışmaların belgelendirilmesi amacıyla sertifika verilmektedir. Bu uygulama, ürütülen çalışmaların niteliğinin belgelendirilmesi amacıyla sertifika verilmektedir.</a:t>
            </a: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225796"/>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Editing Office </a:t>
            </a:r>
            <a:r>
              <a:rPr lang="en-US" sz="6333" dirty="0" err="1">
                <a:solidFill>
                  <a:schemeClr val="bg1"/>
                </a:solidFill>
                <a:latin typeface="Corporative"/>
                <a:ea typeface="Corporative"/>
                <a:cs typeface="Corporative"/>
                <a:sym typeface="Corporative"/>
              </a:rPr>
              <a:t>ve</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Veri</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Analizi</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903378"/>
            <a:ext cx="15925864" cy="658749"/>
          </a:xfrm>
          <a:prstGeom prst="rect">
            <a:avLst/>
          </a:prstGeom>
        </p:spPr>
        <p:txBody>
          <a:bodyPr lIns="0" tIns="0" rIns="0" bIns="0" rtlCol="0" anchor="t">
            <a:spAutoFit/>
          </a:bodyPr>
          <a:lstStyle/>
          <a:p>
            <a:pPr algn="l">
              <a:lnSpc>
                <a:spcPts val="5342"/>
              </a:lnSpc>
              <a:spcBef>
                <a:spcPct val="0"/>
              </a:spcBef>
            </a:pPr>
            <a:r>
              <a:rPr lang="en-US" sz="3899">
                <a:solidFill>
                  <a:srgbClr val="003865"/>
                </a:solidFill>
                <a:latin typeface="Clear Sans"/>
                <a:ea typeface="Clear Sans"/>
                <a:cs typeface="Clear Sans"/>
                <a:sym typeface="Clear Sans"/>
              </a:rPr>
              <a:t>Nasıl Destek Alabilirim?</a:t>
            </a:r>
          </a:p>
        </p:txBody>
      </p:sp>
      <p:sp>
        <p:nvSpPr>
          <p:cNvPr id="8" name="TextBox 8"/>
          <p:cNvSpPr txBox="1"/>
          <p:nvPr/>
        </p:nvSpPr>
        <p:spPr>
          <a:xfrm>
            <a:off x="1028700" y="4343916"/>
            <a:ext cx="16230600" cy="4755597"/>
          </a:xfrm>
          <a:prstGeom prst="rect">
            <a:avLst/>
          </a:prstGeom>
        </p:spPr>
        <p:txBody>
          <a:bodyPr lIns="0" tIns="0" rIns="0" bIns="0" rtlCol="0" anchor="t">
            <a:spAutoFit/>
          </a:bodyPr>
          <a:lstStyle/>
          <a:p>
            <a:pPr marL="582932" lvl="1" indent="-291466" algn="just">
              <a:lnSpc>
                <a:spcPts val="4698"/>
              </a:lnSpc>
              <a:buFont typeface="Arial"/>
              <a:buChar char="•"/>
            </a:pPr>
            <a:r>
              <a:rPr lang="tr-TR" sz="2700" dirty="0">
                <a:solidFill>
                  <a:srgbClr val="003865"/>
                </a:solidFill>
                <a:latin typeface="Clear Sans"/>
                <a:ea typeface="Clear Sans"/>
                <a:cs typeface="Clear Sans"/>
                <a:sym typeface="Clear Sans"/>
              </a:rPr>
              <a:t>Başvuru süreci,</a:t>
            </a:r>
            <a:r>
              <a:rPr lang="tr-TR" sz="2700" u="none" strike="noStrike" dirty="0">
                <a:solidFill>
                  <a:srgbClr val="003865"/>
                </a:solidFill>
                <a:latin typeface="Clear Sans"/>
                <a:ea typeface="Clear Sans"/>
                <a:cs typeface="Clear Sans"/>
                <a:sym typeface="Clear Sans"/>
              </a:rPr>
              <a:t> Başvuru süreci, tamamen kullanıcı odaklı ve optimize edilmiş yapısıyla hızlı, etkin ve sorunsuz bir şekilde yürütülmektedir. </a:t>
            </a:r>
          </a:p>
          <a:p>
            <a:pPr marL="582932" lvl="1" indent="-291466" algn="just">
              <a:lnSpc>
                <a:spcPts val="4698"/>
              </a:lnSpc>
              <a:buFont typeface="Arial"/>
              <a:buChar char="•"/>
            </a:pPr>
            <a:r>
              <a:rPr lang="tr-TR" sz="2700" u="none" strike="noStrike" dirty="0">
                <a:solidFill>
                  <a:srgbClr val="003865"/>
                </a:solidFill>
                <a:latin typeface="Clear Sans"/>
                <a:ea typeface="Clear Sans"/>
                <a:cs typeface="Clear Sans"/>
                <a:sym typeface="Clear Sans"/>
              </a:rPr>
              <a:t>Araştırmacılar, kısa geri dönüş süreleri sayesinde zaman kaybetmeden kesintisiz destek alabilmektedir. </a:t>
            </a:r>
          </a:p>
          <a:p>
            <a:pPr marL="582932" lvl="1" indent="-291466" algn="just">
              <a:lnSpc>
                <a:spcPts val="4698"/>
              </a:lnSpc>
              <a:buFont typeface="Arial"/>
              <a:buChar char="•"/>
            </a:pPr>
            <a:r>
              <a:rPr lang="tr-TR" sz="2700" u="none" strike="noStrike" dirty="0">
                <a:solidFill>
                  <a:srgbClr val="003865"/>
                </a:solidFill>
                <a:latin typeface="Clear Sans"/>
                <a:ea typeface="Clear Sans"/>
                <a:cs typeface="Clear Sans"/>
                <a:sym typeface="Clear Sans"/>
              </a:rPr>
              <a:t>Alanında uzman, ana dili İngilizce olan ekibimiz, başvurudan yayımlamaya kadar tüm süreçlerde kapsamlı ve entegre destek sağlayarak akademik üretiminizi en üst düzeye taşır.</a:t>
            </a:r>
          </a:p>
          <a:p>
            <a:pPr marL="582932" lvl="1" indent="-291466" algn="just">
              <a:lnSpc>
                <a:spcPts val="4698"/>
              </a:lnSpc>
              <a:buFont typeface="Arial"/>
              <a:buChar char="•"/>
            </a:pPr>
            <a:r>
              <a:rPr lang="tr-TR" sz="2700" u="none" strike="noStrike" dirty="0">
                <a:solidFill>
                  <a:srgbClr val="003865"/>
                </a:solidFill>
                <a:latin typeface="Clear Sans"/>
                <a:ea typeface="Clear Sans"/>
                <a:cs typeface="Clear Sans"/>
                <a:sym typeface="Clear Sans"/>
              </a:rPr>
              <a:t>Başvuru aşamasından yayımlama sürecine kadar kapsamlı ve entegre destek hizmetleri sunmaktadır.</a:t>
            </a:r>
          </a:p>
          <a:p>
            <a:pPr algn="just">
              <a:lnSpc>
                <a:spcPts val="4698"/>
              </a:lnSpc>
            </a:pPr>
            <a:endParaRPr lang="tr-TR" sz="2700" u="none" strike="noStrike" dirty="0">
              <a:solidFill>
                <a:srgbClr val="003865"/>
              </a:solidFill>
              <a:latin typeface="Clear Sans"/>
              <a:ea typeface="Clear Sans"/>
              <a:cs typeface="Clear Sans"/>
              <a:sym typeface="Clear Sans"/>
            </a:endParaRP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1" name="Resim 10">
            <a:extLst>
              <a:ext uri="{FF2B5EF4-FFF2-40B4-BE49-F238E27FC236}">
                <a16:creationId xmlns:a16="http://schemas.microsoft.com/office/drawing/2014/main" id="{182ECFF9-04B8-6210-8916-87A36B94E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0"/>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240139"/>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Editing Office </a:t>
            </a:r>
            <a:r>
              <a:rPr lang="en-US" sz="6333" dirty="0" err="1">
                <a:solidFill>
                  <a:schemeClr val="bg1"/>
                </a:solidFill>
                <a:latin typeface="Corporative"/>
                <a:ea typeface="Corporative"/>
                <a:cs typeface="Corporative"/>
                <a:sym typeface="Corporative"/>
              </a:rPr>
              <a:t>ve</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Veri</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Analizi</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903378"/>
            <a:ext cx="15925864" cy="658749"/>
          </a:xfrm>
          <a:prstGeom prst="rect">
            <a:avLst/>
          </a:prstGeom>
        </p:spPr>
        <p:txBody>
          <a:bodyPr lIns="0" tIns="0" rIns="0" bIns="0" rtlCol="0" anchor="t">
            <a:spAutoFit/>
          </a:bodyPr>
          <a:lstStyle/>
          <a:p>
            <a:pPr algn="l">
              <a:lnSpc>
                <a:spcPts val="5342"/>
              </a:lnSpc>
              <a:spcBef>
                <a:spcPct val="0"/>
              </a:spcBef>
            </a:pPr>
            <a:r>
              <a:rPr lang="en-US" sz="3899">
                <a:solidFill>
                  <a:srgbClr val="003865"/>
                </a:solidFill>
                <a:latin typeface="Clear Sans"/>
                <a:ea typeface="Clear Sans"/>
                <a:cs typeface="Clear Sans"/>
                <a:sym typeface="Clear Sans"/>
              </a:rPr>
              <a:t>Nasıl Destek Alabilirim?</a:t>
            </a:r>
          </a:p>
        </p:txBody>
      </p:sp>
      <p:sp>
        <p:nvSpPr>
          <p:cNvPr id="8" name="TextBox 8"/>
          <p:cNvSpPr txBox="1"/>
          <p:nvPr/>
        </p:nvSpPr>
        <p:spPr>
          <a:xfrm>
            <a:off x="1028700" y="4382755"/>
            <a:ext cx="16230600" cy="3316604"/>
          </a:xfrm>
          <a:prstGeom prst="rect">
            <a:avLst/>
          </a:prstGeom>
        </p:spPr>
        <p:txBody>
          <a:bodyPr lIns="0" tIns="0" rIns="0" bIns="0" rtlCol="0" anchor="t">
            <a:spAutoFit/>
          </a:bodyPr>
          <a:lstStyle/>
          <a:p>
            <a:pPr algn="just">
              <a:lnSpc>
                <a:spcPts val="6750"/>
              </a:lnSpc>
            </a:pPr>
            <a:r>
              <a:rPr lang="en-US" sz="2700" b="1">
                <a:solidFill>
                  <a:srgbClr val="003865"/>
                </a:solidFill>
                <a:latin typeface="Clear Sans Bold"/>
                <a:ea typeface="Clear Sans Bold"/>
                <a:cs typeface="Clear Sans Bold"/>
                <a:sym typeface="Clear Sans Bold"/>
              </a:rPr>
              <a:t>🌐 Tamamen online: </a:t>
            </a:r>
            <a:r>
              <a:rPr lang="en-US" sz="2700">
                <a:solidFill>
                  <a:srgbClr val="003865"/>
                </a:solidFill>
                <a:latin typeface="Clear Sans"/>
                <a:ea typeface="Clear Sans"/>
                <a:cs typeface="Clear Sans"/>
                <a:sym typeface="Clear Sans"/>
              </a:rPr>
              <a:t>Başvurularımız internet üzerinden hızlı ve kolay.</a:t>
            </a:r>
          </a:p>
          <a:p>
            <a:pPr algn="just">
              <a:lnSpc>
                <a:spcPts val="6750"/>
              </a:lnSpc>
            </a:pPr>
            <a:r>
              <a:rPr lang="en-US" sz="2700" b="1">
                <a:solidFill>
                  <a:srgbClr val="003865"/>
                </a:solidFill>
                <a:latin typeface="Clear Sans Bold"/>
                <a:ea typeface="Clear Sans Bold"/>
                <a:cs typeface="Clear Sans Bold"/>
                <a:sym typeface="Clear Sans Bold"/>
              </a:rPr>
              <a:t>📄 Manuscriptinizi gönderin:</a:t>
            </a:r>
            <a:r>
              <a:rPr lang="en-US" sz="2700">
                <a:solidFill>
                  <a:srgbClr val="003865"/>
                </a:solidFill>
                <a:latin typeface="Clear Sans"/>
                <a:ea typeface="Clear Sans"/>
                <a:cs typeface="Clear Sans"/>
                <a:sym typeface="Clear Sans"/>
              </a:rPr>
              <a:t> Makalenizin son hâlini form aracılığıyla bize iletin.</a:t>
            </a:r>
          </a:p>
          <a:p>
            <a:pPr algn="just">
              <a:lnSpc>
                <a:spcPts val="6750"/>
              </a:lnSpc>
            </a:pPr>
            <a:r>
              <a:rPr lang="en-US" sz="2700" b="1">
                <a:solidFill>
                  <a:srgbClr val="003865"/>
                </a:solidFill>
                <a:latin typeface="Clear Sans Bold"/>
                <a:ea typeface="Clear Sans Bold"/>
                <a:cs typeface="Clear Sans Bold"/>
                <a:sym typeface="Clear Sans Bold"/>
              </a:rPr>
              <a:t>✅ Kurallara uygun: </a:t>
            </a:r>
            <a:r>
              <a:rPr lang="en-US" sz="2700">
                <a:solidFill>
                  <a:srgbClr val="003865"/>
                </a:solidFill>
                <a:latin typeface="Clear Sans"/>
                <a:ea typeface="Clear Sans"/>
                <a:cs typeface="Clear Sans"/>
                <a:sym typeface="Clear Sans"/>
              </a:rPr>
              <a:t>Tüm başvurular Usul ve Esaslara göre değerlendirilir.</a:t>
            </a:r>
          </a:p>
          <a:p>
            <a:pPr algn="just">
              <a:lnSpc>
                <a:spcPts val="6750"/>
              </a:lnSpc>
            </a:pPr>
            <a:r>
              <a:rPr lang="en-US" sz="2700" b="1">
                <a:solidFill>
                  <a:srgbClr val="003865"/>
                </a:solidFill>
                <a:latin typeface="Clear Sans Bold"/>
                <a:ea typeface="Clear Sans Bold"/>
                <a:cs typeface="Clear Sans Bold"/>
                <a:sym typeface="Clear Sans Bold"/>
              </a:rPr>
              <a:t>📘 Kılavuz çok yakında: </a:t>
            </a:r>
            <a:r>
              <a:rPr lang="en-US" sz="2700">
                <a:solidFill>
                  <a:srgbClr val="003865"/>
                </a:solidFill>
                <a:latin typeface="Clear Sans"/>
                <a:ea typeface="Clear Sans"/>
                <a:cs typeface="Clear Sans"/>
                <a:sym typeface="Clear Sans"/>
              </a:rPr>
              <a:t>Adım adım rehberlik için Kullanım Kılavuzu yayında olacak!</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1" name="Resim 10">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59814" y="393577"/>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Editing Office </a:t>
            </a:r>
            <a:r>
              <a:rPr lang="en-US" sz="6333" dirty="0" err="1">
                <a:solidFill>
                  <a:schemeClr val="bg1"/>
                </a:solidFill>
                <a:latin typeface="Corporative"/>
                <a:ea typeface="Corporative"/>
                <a:cs typeface="Corporative"/>
                <a:sym typeface="Corporative"/>
              </a:rPr>
              <a:t>ve</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Veri</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Analizi</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425651"/>
            <a:ext cx="15925864" cy="658749"/>
          </a:xfrm>
          <a:prstGeom prst="rect">
            <a:avLst/>
          </a:prstGeom>
        </p:spPr>
        <p:txBody>
          <a:bodyPr lIns="0" tIns="0" rIns="0" bIns="0" rtlCol="0" anchor="t">
            <a:spAutoFit/>
          </a:bodyPr>
          <a:lstStyle/>
          <a:p>
            <a:pPr algn="l">
              <a:lnSpc>
                <a:spcPts val="5342"/>
              </a:lnSpc>
              <a:spcBef>
                <a:spcPct val="0"/>
              </a:spcBef>
            </a:pPr>
            <a:r>
              <a:rPr lang="en-US" sz="3899">
                <a:solidFill>
                  <a:srgbClr val="003865"/>
                </a:solidFill>
                <a:latin typeface="Clear Sans"/>
                <a:ea typeface="Clear Sans"/>
                <a:cs typeface="Clear Sans"/>
                <a:sym typeface="Clear Sans"/>
              </a:rPr>
              <a:t>Nasıl Destek Alabilirim?</a:t>
            </a:r>
          </a:p>
        </p:txBody>
      </p:sp>
      <p:sp>
        <p:nvSpPr>
          <p:cNvPr id="8" name="Freeform 8"/>
          <p:cNvSpPr/>
          <p:nvPr/>
        </p:nvSpPr>
        <p:spPr>
          <a:xfrm>
            <a:off x="3429529" y="4206115"/>
            <a:ext cx="11964225" cy="3354046"/>
          </a:xfrm>
          <a:custGeom>
            <a:avLst/>
            <a:gdLst/>
            <a:ahLst/>
            <a:cxnLst/>
            <a:rect l="l" t="t" r="r" b="b"/>
            <a:pathLst>
              <a:path w="11964225" h="3354046">
                <a:moveTo>
                  <a:pt x="0" y="0"/>
                </a:moveTo>
                <a:lnTo>
                  <a:pt x="11964225" y="0"/>
                </a:lnTo>
                <a:lnTo>
                  <a:pt x="11964225" y="3354046"/>
                </a:lnTo>
                <a:lnTo>
                  <a:pt x="0" y="3354046"/>
                </a:lnTo>
                <a:lnTo>
                  <a:pt x="0" y="0"/>
                </a:lnTo>
                <a:close/>
              </a:path>
            </a:pathLst>
          </a:custGeom>
          <a:blipFill>
            <a:blip r:embed="rId4"/>
            <a:stretch>
              <a:fillRect t="-39508" b="-97703"/>
            </a:stretch>
          </a:blipFill>
        </p:spPr>
      </p:sp>
      <p:sp>
        <p:nvSpPr>
          <p:cNvPr id="9" name="TextBox 9"/>
          <p:cNvSpPr txBox="1"/>
          <p:nvPr/>
        </p:nvSpPr>
        <p:spPr>
          <a:xfrm>
            <a:off x="853533" y="8458760"/>
            <a:ext cx="11612825" cy="361509"/>
          </a:xfrm>
          <a:prstGeom prst="rect">
            <a:avLst/>
          </a:prstGeom>
        </p:spPr>
        <p:txBody>
          <a:bodyPr lIns="0" tIns="0" rIns="0" bIns="0" rtlCol="0" anchor="t">
            <a:spAutoFit/>
          </a:bodyPr>
          <a:lstStyle/>
          <a:p>
            <a:pPr marL="0" lvl="0" indent="0" algn="l">
              <a:lnSpc>
                <a:spcPts val="2999"/>
              </a:lnSpc>
              <a:spcBef>
                <a:spcPct val="0"/>
              </a:spcBef>
            </a:pPr>
            <a:r>
              <a:rPr lang="en-US" sz="2499" u="none" strike="noStrike" spc="-49" dirty="0">
                <a:solidFill>
                  <a:srgbClr val="0070C0"/>
                </a:solidFill>
                <a:latin typeface="Arial"/>
                <a:ea typeface="Arial"/>
                <a:cs typeface="Arial"/>
                <a:sym typeface="Arial"/>
              </a:rPr>
              <a:t>https://ardek.erciyes.edu.tr/tr/d/editing-ofisi/bilimsel-makale-destek-koordinatorlugu</a:t>
            </a:r>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9122530" y="144018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302149"/>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Editing Office </a:t>
            </a:r>
            <a:r>
              <a:rPr lang="en-US" sz="6333" dirty="0" err="1">
                <a:solidFill>
                  <a:schemeClr val="bg1"/>
                </a:solidFill>
                <a:latin typeface="Corporative"/>
                <a:ea typeface="Corporative"/>
                <a:cs typeface="Corporative"/>
                <a:sym typeface="Corporative"/>
              </a:rPr>
              <a:t>ve</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Veri</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Analizi</a:t>
            </a:r>
            <a:r>
              <a:rPr lang="en-US" sz="6333" u="none" strike="noStrike" dirty="0">
                <a:solidFill>
                  <a:schemeClr val="bg1"/>
                </a:solidFill>
                <a:latin typeface="Corporative"/>
                <a:ea typeface="Corporative"/>
                <a:cs typeface="Corporative"/>
                <a:sym typeface="Corporative"/>
              </a:rPr>
              <a:t> </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1" name="Resim 10">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pic>
        <p:nvPicPr>
          <p:cNvPr id="13" name="Resim 12" descr="metin, ekran görüntüsü, yazı tipi, sayı, numara içeren bir resim&#10;&#10;Yapay zeka tarafından oluşturulan içerik yanlış olabilir.">
            <a:extLst>
              <a:ext uri="{FF2B5EF4-FFF2-40B4-BE49-F238E27FC236}">
                <a16:creationId xmlns:a16="http://schemas.microsoft.com/office/drawing/2014/main" id="{C01E7EB1-88FD-5FD4-5646-26CC08B90E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1671374"/>
            <a:ext cx="10287000" cy="6947333"/>
          </a:xfrm>
          <a:prstGeom prst="rect">
            <a:avLst/>
          </a:prstGeom>
        </p:spPr>
      </p:pic>
      <p:sp>
        <p:nvSpPr>
          <p:cNvPr id="14" name="Metin kutusu 13">
            <a:extLst>
              <a:ext uri="{FF2B5EF4-FFF2-40B4-BE49-F238E27FC236}">
                <a16:creationId xmlns:a16="http://schemas.microsoft.com/office/drawing/2014/main" id="{729EC50C-04B4-3631-6C85-30C399C3209C}"/>
              </a:ext>
            </a:extLst>
          </p:cNvPr>
          <p:cNvSpPr txBox="1"/>
          <p:nvPr/>
        </p:nvSpPr>
        <p:spPr>
          <a:xfrm>
            <a:off x="366619" y="8846071"/>
            <a:ext cx="17944336" cy="523220"/>
          </a:xfrm>
          <a:prstGeom prst="rect">
            <a:avLst/>
          </a:prstGeom>
          <a:noFill/>
        </p:spPr>
        <p:txBody>
          <a:bodyPr wrap="none" rtlCol="0">
            <a:spAutoFit/>
          </a:bodyPr>
          <a:lstStyle/>
          <a:p>
            <a:r>
              <a:rPr lang="tr-TR" sz="2800" dirty="0"/>
              <a:t>Link: </a:t>
            </a:r>
            <a:r>
              <a:rPr lang="tr-TR" sz="2800" dirty="0">
                <a:hlinkClick r:id="rId7"/>
              </a:rPr>
              <a:t>https://docs.google.com/forms/d/e/1FAIpQLScu4WNtsoAS9YLvZy9iBwJBArshvEeBxEoGI3qHfePwqNQ1Ng/viewform</a:t>
            </a:r>
            <a:r>
              <a:rPr lang="tr-TR" sz="2800" dirty="0"/>
              <a:t> </a:t>
            </a:r>
          </a:p>
        </p:txBody>
      </p:sp>
      <p:pic>
        <p:nvPicPr>
          <p:cNvPr id="18" name="Resim 17">
            <a:extLst>
              <a:ext uri="{FF2B5EF4-FFF2-40B4-BE49-F238E27FC236}">
                <a16:creationId xmlns:a16="http://schemas.microsoft.com/office/drawing/2014/main" id="{B3402AF4-04FB-165D-77F6-5674CD642EBC}"/>
              </a:ext>
            </a:extLst>
          </p:cNvPr>
          <p:cNvPicPr>
            <a:picLocks noChangeAspect="1"/>
          </p:cNvPicPr>
          <p:nvPr/>
        </p:nvPicPr>
        <p:blipFill>
          <a:blip r:embed="rId8"/>
          <a:srcRect b="24449"/>
          <a:stretch/>
        </p:blipFill>
        <p:spPr>
          <a:xfrm>
            <a:off x="14782800" y="1593463"/>
            <a:ext cx="3078082" cy="30166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0" y="9681210"/>
            <a:ext cx="18288000" cy="605790"/>
            <a:chOff x="0" y="0"/>
            <a:chExt cx="24384000" cy="807720"/>
          </a:xfrm>
        </p:grpSpPr>
        <p:sp>
          <p:nvSpPr>
            <p:cNvPr id="3" name="Freeform 3"/>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4" name="Freeform 4"/>
          <p:cNvSpPr/>
          <p:nvPr/>
        </p:nvSpPr>
        <p:spPr>
          <a:xfrm>
            <a:off x="3648149" y="1656376"/>
            <a:ext cx="11362597" cy="8024834"/>
          </a:xfrm>
          <a:custGeom>
            <a:avLst/>
            <a:gdLst/>
            <a:ahLst/>
            <a:cxnLst/>
            <a:rect l="l" t="t" r="r" b="b"/>
            <a:pathLst>
              <a:path w="11362597" h="8024834">
                <a:moveTo>
                  <a:pt x="0" y="0"/>
                </a:moveTo>
                <a:lnTo>
                  <a:pt x="11362596" y="0"/>
                </a:lnTo>
                <a:lnTo>
                  <a:pt x="11362596" y="8024834"/>
                </a:lnTo>
                <a:lnTo>
                  <a:pt x="0" y="8024834"/>
                </a:lnTo>
                <a:lnTo>
                  <a:pt x="0" y="0"/>
                </a:lnTo>
                <a:close/>
              </a:path>
            </a:pathLst>
          </a:custGeom>
          <a:blipFill>
            <a:blip r:embed="rId3"/>
            <a:stretch>
              <a:fillRect/>
            </a:stretch>
          </a:blipFill>
        </p:spPr>
      </p:sp>
      <p:sp>
        <p:nvSpPr>
          <p:cNvPr id="5" name="TextBox 5"/>
          <p:cNvSpPr txBox="1"/>
          <p:nvPr/>
        </p:nvSpPr>
        <p:spPr>
          <a:xfrm>
            <a:off x="504030" y="302149"/>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a:solidFill>
                  <a:schemeClr val="bg1"/>
                </a:solidFill>
                <a:latin typeface="Corporative"/>
                <a:ea typeface="Corporative"/>
                <a:cs typeface="Corporative"/>
                <a:sym typeface="Corporative"/>
              </a:rPr>
              <a:t>Editing Office ve</a:t>
            </a:r>
            <a:r>
              <a:rPr lang="en-US" sz="6333" u="none" strike="noStrike">
                <a:solidFill>
                  <a:schemeClr val="bg1"/>
                </a:solidFill>
                <a:latin typeface="Corporative"/>
                <a:ea typeface="Corporative"/>
                <a:cs typeface="Corporative"/>
                <a:sym typeface="Corporative"/>
              </a:rPr>
              <a:t> Veri Analizi </a:t>
            </a: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8" name="Resim 7">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504030" y="334324"/>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Editing Office </a:t>
            </a:r>
            <a:r>
              <a:rPr lang="en-US" sz="6333" dirty="0" err="1">
                <a:solidFill>
                  <a:schemeClr val="bg1"/>
                </a:solidFill>
                <a:latin typeface="Corporative"/>
                <a:ea typeface="Corporative"/>
                <a:cs typeface="Corporative"/>
                <a:sym typeface="Corporative"/>
              </a:rPr>
              <a:t>ve</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Veri</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Analizi</a:t>
            </a:r>
            <a:r>
              <a:rPr lang="en-US" sz="6333" u="none" strike="noStrike" dirty="0">
                <a:solidFill>
                  <a:schemeClr val="bg1"/>
                </a:solidFill>
                <a:latin typeface="Corporative"/>
                <a:ea typeface="Corporative"/>
                <a:cs typeface="Corporative"/>
                <a:sym typeface="Corporative"/>
              </a:rPr>
              <a:t> </a:t>
            </a:r>
          </a:p>
        </p:txBody>
      </p:sp>
      <p:sp>
        <p:nvSpPr>
          <p:cNvPr id="7" name="Freeform 7"/>
          <p:cNvSpPr/>
          <p:nvPr/>
        </p:nvSpPr>
        <p:spPr>
          <a:xfrm>
            <a:off x="2703448" y="3126983"/>
            <a:ext cx="5670928" cy="5273218"/>
          </a:xfrm>
          <a:custGeom>
            <a:avLst/>
            <a:gdLst/>
            <a:ahLst/>
            <a:cxnLst/>
            <a:rect l="l" t="t" r="r" b="b"/>
            <a:pathLst>
              <a:path w="5670928" h="5273218">
                <a:moveTo>
                  <a:pt x="0" y="0"/>
                </a:moveTo>
                <a:lnTo>
                  <a:pt x="5670928" y="0"/>
                </a:lnTo>
                <a:lnTo>
                  <a:pt x="5670928" y="5273218"/>
                </a:lnTo>
                <a:lnTo>
                  <a:pt x="0" y="5273218"/>
                </a:lnTo>
                <a:lnTo>
                  <a:pt x="0" y="0"/>
                </a:lnTo>
                <a:close/>
              </a:path>
            </a:pathLst>
          </a:custGeom>
          <a:blipFill>
            <a:blip r:embed="rId4"/>
            <a:stretch>
              <a:fillRect r="-192871"/>
            </a:stretch>
          </a:blipFill>
          <a:ln w="38100" cap="rnd">
            <a:solidFill>
              <a:srgbClr val="000000"/>
            </a:solidFill>
            <a:prstDash val="sysDot"/>
            <a:round/>
          </a:ln>
        </p:spPr>
      </p:sp>
      <p:sp>
        <p:nvSpPr>
          <p:cNvPr id="8" name="TextBox 8"/>
          <p:cNvSpPr txBox="1"/>
          <p:nvPr/>
        </p:nvSpPr>
        <p:spPr>
          <a:xfrm>
            <a:off x="4241300" y="2056369"/>
            <a:ext cx="2595224" cy="971550"/>
          </a:xfrm>
          <a:prstGeom prst="rect">
            <a:avLst/>
          </a:prstGeom>
        </p:spPr>
        <p:txBody>
          <a:bodyPr lIns="0" tIns="0" rIns="0" bIns="0" rtlCol="0" anchor="t">
            <a:spAutoFit/>
          </a:bodyPr>
          <a:lstStyle/>
          <a:p>
            <a:pPr algn="ctr">
              <a:lnSpc>
                <a:spcPts val="7600"/>
              </a:lnSpc>
              <a:spcBef>
                <a:spcPct val="0"/>
              </a:spcBef>
            </a:pPr>
            <a:r>
              <a:rPr lang="en-US" sz="6333">
                <a:solidFill>
                  <a:srgbClr val="000000"/>
                </a:solidFill>
                <a:latin typeface="Corporative"/>
                <a:ea typeface="Corporative"/>
                <a:cs typeface="Corporative"/>
                <a:sym typeface="Corporative"/>
              </a:rPr>
              <a:t>2025</a:t>
            </a:r>
          </a:p>
        </p:txBody>
      </p:sp>
      <p:sp>
        <p:nvSpPr>
          <p:cNvPr id="9" name="Freeform 9"/>
          <p:cNvSpPr/>
          <p:nvPr/>
        </p:nvSpPr>
        <p:spPr>
          <a:xfrm>
            <a:off x="10604470" y="3126983"/>
            <a:ext cx="5491540" cy="5273218"/>
          </a:xfrm>
          <a:custGeom>
            <a:avLst/>
            <a:gdLst/>
            <a:ahLst/>
            <a:cxnLst/>
            <a:rect l="l" t="t" r="r" b="b"/>
            <a:pathLst>
              <a:path w="5491540" h="5273218">
                <a:moveTo>
                  <a:pt x="0" y="0"/>
                </a:moveTo>
                <a:lnTo>
                  <a:pt x="5491540" y="0"/>
                </a:lnTo>
                <a:lnTo>
                  <a:pt x="5491540" y="5273218"/>
                </a:lnTo>
                <a:lnTo>
                  <a:pt x="0" y="5273218"/>
                </a:lnTo>
                <a:lnTo>
                  <a:pt x="0" y="0"/>
                </a:lnTo>
                <a:close/>
              </a:path>
            </a:pathLst>
          </a:custGeom>
          <a:blipFill>
            <a:blip r:embed="rId4"/>
            <a:stretch>
              <a:fillRect l="-202439"/>
            </a:stretch>
          </a:blipFill>
          <a:ln w="38100" cap="rnd">
            <a:solidFill>
              <a:srgbClr val="000000"/>
            </a:solidFill>
            <a:prstDash val="sysDot"/>
            <a:round/>
          </a:ln>
        </p:spPr>
      </p:sp>
      <p:sp>
        <p:nvSpPr>
          <p:cNvPr id="10" name="TextBox 10"/>
          <p:cNvSpPr txBox="1"/>
          <p:nvPr/>
        </p:nvSpPr>
        <p:spPr>
          <a:xfrm>
            <a:off x="12052628" y="2056369"/>
            <a:ext cx="2595224" cy="971550"/>
          </a:xfrm>
          <a:prstGeom prst="rect">
            <a:avLst/>
          </a:prstGeom>
        </p:spPr>
        <p:txBody>
          <a:bodyPr lIns="0" tIns="0" rIns="0" bIns="0" rtlCol="0" anchor="t">
            <a:spAutoFit/>
          </a:bodyPr>
          <a:lstStyle/>
          <a:p>
            <a:pPr algn="ctr">
              <a:lnSpc>
                <a:spcPts val="7600"/>
              </a:lnSpc>
              <a:spcBef>
                <a:spcPct val="0"/>
              </a:spcBef>
            </a:pPr>
            <a:r>
              <a:rPr lang="en-US" sz="6333">
                <a:solidFill>
                  <a:srgbClr val="000000"/>
                </a:solidFill>
                <a:latin typeface="Corporative"/>
                <a:ea typeface="Corporative"/>
                <a:cs typeface="Corporative"/>
                <a:sym typeface="Corporative"/>
              </a:rPr>
              <a:t>2026</a:t>
            </a:r>
          </a:p>
        </p:txBody>
      </p:sp>
      <p:sp>
        <p:nvSpPr>
          <p:cNvPr id="11" name="TextBox 11"/>
          <p:cNvSpPr txBox="1"/>
          <p:nvPr/>
        </p:nvSpPr>
        <p:spPr>
          <a:xfrm>
            <a:off x="4241300" y="6375125"/>
            <a:ext cx="2595224" cy="971550"/>
          </a:xfrm>
          <a:prstGeom prst="rect">
            <a:avLst/>
          </a:prstGeom>
        </p:spPr>
        <p:txBody>
          <a:bodyPr lIns="0" tIns="0" rIns="0" bIns="0" rtlCol="0" anchor="t">
            <a:spAutoFit/>
          </a:bodyPr>
          <a:lstStyle/>
          <a:p>
            <a:pPr algn="ctr">
              <a:lnSpc>
                <a:spcPts val="7600"/>
              </a:lnSpc>
              <a:spcBef>
                <a:spcPct val="0"/>
              </a:spcBef>
            </a:pPr>
            <a:r>
              <a:rPr lang="en-US" sz="6333">
                <a:solidFill>
                  <a:srgbClr val="000000"/>
                </a:solidFill>
                <a:latin typeface="Corporative"/>
                <a:ea typeface="Corporative"/>
                <a:cs typeface="Corporative"/>
                <a:sym typeface="Corporative"/>
              </a:rPr>
              <a:t>423</a:t>
            </a:r>
          </a:p>
        </p:txBody>
      </p:sp>
      <p:sp>
        <p:nvSpPr>
          <p:cNvPr id="12" name="TextBox 12"/>
          <p:cNvSpPr txBox="1"/>
          <p:nvPr/>
        </p:nvSpPr>
        <p:spPr>
          <a:xfrm>
            <a:off x="12296857" y="6375125"/>
            <a:ext cx="2595224" cy="971550"/>
          </a:xfrm>
          <a:prstGeom prst="rect">
            <a:avLst/>
          </a:prstGeom>
        </p:spPr>
        <p:txBody>
          <a:bodyPr lIns="0" tIns="0" rIns="0" bIns="0" rtlCol="0" anchor="t">
            <a:spAutoFit/>
          </a:bodyPr>
          <a:lstStyle/>
          <a:p>
            <a:pPr algn="ctr">
              <a:lnSpc>
                <a:spcPts val="7600"/>
              </a:lnSpc>
              <a:spcBef>
                <a:spcPct val="0"/>
              </a:spcBef>
            </a:pPr>
            <a:r>
              <a:rPr lang="en-US" sz="6333">
                <a:solidFill>
                  <a:srgbClr val="000000"/>
                </a:solidFill>
                <a:latin typeface="Corporative"/>
                <a:ea typeface="Corporative"/>
                <a:cs typeface="Corporative"/>
                <a:sym typeface="Corporative"/>
              </a:rPr>
              <a:t>114</a:t>
            </a:r>
          </a:p>
        </p:txBody>
      </p:sp>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5" name="Resim 14">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0" y="9681210"/>
            <a:ext cx="18288000" cy="605790"/>
            <a:chOff x="0" y="0"/>
            <a:chExt cx="24384000" cy="807720"/>
          </a:xfrm>
        </p:grpSpPr>
        <p:sp>
          <p:nvSpPr>
            <p:cNvPr id="3" name="Freeform 3"/>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4" name="Freeform 4"/>
          <p:cNvSpPr/>
          <p:nvPr/>
        </p:nvSpPr>
        <p:spPr>
          <a:xfrm>
            <a:off x="5427947" y="1736028"/>
            <a:ext cx="7710540" cy="7522272"/>
          </a:xfrm>
          <a:custGeom>
            <a:avLst/>
            <a:gdLst/>
            <a:ahLst/>
            <a:cxnLst/>
            <a:rect l="l" t="t" r="r" b="b"/>
            <a:pathLst>
              <a:path w="7710540" h="7522272">
                <a:moveTo>
                  <a:pt x="0" y="0"/>
                </a:moveTo>
                <a:lnTo>
                  <a:pt x="7710540" y="0"/>
                </a:lnTo>
                <a:lnTo>
                  <a:pt x="7710540" y="7522272"/>
                </a:lnTo>
                <a:lnTo>
                  <a:pt x="0" y="7522272"/>
                </a:lnTo>
                <a:lnTo>
                  <a:pt x="0" y="0"/>
                </a:lnTo>
                <a:close/>
              </a:path>
            </a:pathLst>
          </a:custGeom>
          <a:blipFill>
            <a:blip r:embed="rId3"/>
            <a:stretch>
              <a:fillRect t="-752" b="-331"/>
            </a:stretch>
          </a:blipFill>
          <a:ln w="38100" cap="sq">
            <a:solidFill>
              <a:srgbClr val="000000"/>
            </a:solidFill>
            <a:prstDash val="solid"/>
            <a:miter/>
          </a:ln>
        </p:spPr>
      </p:sp>
      <p:sp>
        <p:nvSpPr>
          <p:cNvPr id="5" name="TextBox 5"/>
          <p:cNvSpPr txBox="1"/>
          <p:nvPr/>
        </p:nvSpPr>
        <p:spPr>
          <a:xfrm>
            <a:off x="504030" y="302149"/>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a:solidFill>
                  <a:schemeClr val="bg1"/>
                </a:solidFill>
                <a:latin typeface="Corporative"/>
                <a:ea typeface="Corporative"/>
                <a:cs typeface="Corporative"/>
                <a:sym typeface="Corporative"/>
              </a:rPr>
              <a:t>Editing Office ve</a:t>
            </a:r>
            <a:r>
              <a:rPr lang="en-US" sz="6333" u="none" strike="noStrike">
                <a:solidFill>
                  <a:schemeClr val="bg1"/>
                </a:solidFill>
                <a:latin typeface="Corporative"/>
                <a:ea typeface="Corporative"/>
                <a:cs typeface="Corporative"/>
                <a:sym typeface="Corporative"/>
              </a:rPr>
              <a:t> Veri Analizi </a:t>
            </a: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8" name="Resim 7">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0"/>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0" y="9681210"/>
            <a:ext cx="18288000" cy="605790"/>
            <a:chOff x="0" y="0"/>
            <a:chExt cx="24384000" cy="807720"/>
          </a:xfrm>
        </p:grpSpPr>
        <p:sp>
          <p:nvSpPr>
            <p:cNvPr id="3" name="Freeform 3"/>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4" name="Freeform 4"/>
          <p:cNvSpPr/>
          <p:nvPr/>
        </p:nvSpPr>
        <p:spPr>
          <a:xfrm>
            <a:off x="4632547" y="2342716"/>
            <a:ext cx="9022907" cy="5601568"/>
          </a:xfrm>
          <a:custGeom>
            <a:avLst/>
            <a:gdLst/>
            <a:ahLst/>
            <a:cxnLst/>
            <a:rect l="l" t="t" r="r" b="b"/>
            <a:pathLst>
              <a:path w="9022907" h="5601568">
                <a:moveTo>
                  <a:pt x="0" y="0"/>
                </a:moveTo>
                <a:lnTo>
                  <a:pt x="9022906" y="0"/>
                </a:lnTo>
                <a:lnTo>
                  <a:pt x="9022906" y="5601568"/>
                </a:lnTo>
                <a:lnTo>
                  <a:pt x="0" y="5601568"/>
                </a:lnTo>
                <a:lnTo>
                  <a:pt x="0" y="0"/>
                </a:lnTo>
                <a:close/>
              </a:path>
            </a:pathLst>
          </a:custGeom>
          <a:blipFill>
            <a:blip r:embed="rId3"/>
            <a:stretch>
              <a:fillRect r="-2073" b="-6325"/>
            </a:stretch>
          </a:blipFill>
          <a:ln w="38100" cap="sq">
            <a:solidFill>
              <a:srgbClr val="000000"/>
            </a:solidFill>
            <a:prstDash val="solid"/>
            <a:miter/>
          </a:ln>
        </p:spPr>
      </p:sp>
      <p:sp>
        <p:nvSpPr>
          <p:cNvPr id="5" name="TextBox 5"/>
          <p:cNvSpPr txBox="1"/>
          <p:nvPr/>
        </p:nvSpPr>
        <p:spPr>
          <a:xfrm>
            <a:off x="504030" y="249238"/>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Editing Office </a:t>
            </a:r>
            <a:r>
              <a:rPr lang="en-US" sz="6333" dirty="0" err="1">
                <a:solidFill>
                  <a:schemeClr val="bg1"/>
                </a:solidFill>
                <a:latin typeface="Corporative"/>
                <a:ea typeface="Corporative"/>
                <a:cs typeface="Corporative"/>
                <a:sym typeface="Corporative"/>
              </a:rPr>
              <a:t>ve</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Veri</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Analizi</a:t>
            </a:r>
            <a:r>
              <a:rPr lang="en-US" sz="6333" u="none" strike="noStrike" dirty="0">
                <a:solidFill>
                  <a:schemeClr val="bg1"/>
                </a:solidFill>
                <a:latin typeface="Corporative"/>
                <a:ea typeface="Corporative"/>
                <a:cs typeface="Corporative"/>
                <a:sym typeface="Corporative"/>
              </a:rPr>
              <a:t> </a:t>
            </a: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8" name="Resim 7">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0" y="9681210"/>
            <a:ext cx="18288000" cy="605790"/>
            <a:chOff x="0" y="0"/>
            <a:chExt cx="24384000" cy="807720"/>
          </a:xfrm>
        </p:grpSpPr>
        <p:sp>
          <p:nvSpPr>
            <p:cNvPr id="3" name="Freeform 3"/>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4" name="TextBox 4"/>
          <p:cNvSpPr txBox="1"/>
          <p:nvPr/>
        </p:nvSpPr>
        <p:spPr>
          <a:xfrm>
            <a:off x="504030" y="302203"/>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err="1">
                <a:solidFill>
                  <a:schemeClr val="bg1"/>
                </a:solidFill>
                <a:latin typeface="Corporative"/>
                <a:ea typeface="Corporative"/>
                <a:cs typeface="Corporative"/>
                <a:sym typeface="Corporative"/>
              </a:rPr>
              <a:t>Açık</a:t>
            </a:r>
            <a:r>
              <a:rPr lang="en-US" sz="6333" dirty="0">
                <a:solidFill>
                  <a:schemeClr val="bg1"/>
                </a:solidFill>
                <a:latin typeface="Corporative"/>
                <a:ea typeface="Corporative"/>
                <a:cs typeface="Corporative"/>
                <a:sym typeface="Corporative"/>
              </a:rPr>
              <a:t> </a:t>
            </a:r>
            <a:r>
              <a:rPr lang="en-US" sz="6333" dirty="0" err="1">
                <a:solidFill>
                  <a:schemeClr val="bg1"/>
                </a:solidFill>
                <a:latin typeface="Corporative"/>
                <a:ea typeface="Corporative"/>
                <a:cs typeface="Corporative"/>
                <a:sym typeface="Corporative"/>
              </a:rPr>
              <a:t>Erişim</a:t>
            </a:r>
            <a:r>
              <a:rPr lang="en-US" sz="6333" dirty="0">
                <a:solidFill>
                  <a:schemeClr val="bg1"/>
                </a:solidFill>
                <a:latin typeface="Corporative"/>
                <a:ea typeface="Corporative"/>
                <a:cs typeface="Corporative"/>
                <a:sym typeface="Corporative"/>
              </a:rPr>
              <a:t> (Open Access)</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9" name="Resim 8">
            <a:extLst>
              <a:ext uri="{FF2B5EF4-FFF2-40B4-BE49-F238E27FC236}">
                <a16:creationId xmlns:a16="http://schemas.microsoft.com/office/drawing/2014/main" id="{182ECFF9-04B8-6210-8916-87A36B94E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pic>
        <p:nvPicPr>
          <p:cNvPr id="11" name="Resim 10" descr="kalıp, desen, düzen, kare, piksel, simetri, bakışım içeren bir resim&#10;&#10;Yapay zeka tarafından oluşturulan içerik yanlış olabilir.">
            <a:extLst>
              <a:ext uri="{FF2B5EF4-FFF2-40B4-BE49-F238E27FC236}">
                <a16:creationId xmlns:a16="http://schemas.microsoft.com/office/drawing/2014/main" id="{8619DDD8-0FE6-630B-73CE-CCE3317A3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1758" y="1509889"/>
            <a:ext cx="3549041" cy="3557411"/>
          </a:xfrm>
          <a:prstGeom prst="rect">
            <a:avLst/>
          </a:prstGeom>
        </p:spPr>
      </p:pic>
      <p:pic>
        <p:nvPicPr>
          <p:cNvPr id="13" name="Resim 12" descr="metin, ekran görüntüsü, yazılım, multimedya yazılımı içeren bir resim&#10;&#10;Yapay zeka tarafından oluşturulan içerik yanlış olabilir.">
            <a:extLst>
              <a:ext uri="{FF2B5EF4-FFF2-40B4-BE49-F238E27FC236}">
                <a16:creationId xmlns:a16="http://schemas.microsoft.com/office/drawing/2014/main" id="{7862E9EA-F0AF-B755-4BD5-AE7AA62B3F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2573792"/>
            <a:ext cx="12695662" cy="5757185"/>
          </a:xfrm>
          <a:prstGeom prst="rect">
            <a:avLst/>
          </a:prstGeom>
        </p:spPr>
      </p:pic>
      <p:sp>
        <p:nvSpPr>
          <p:cNvPr id="14" name="TextBox 9">
            <a:extLst>
              <a:ext uri="{FF2B5EF4-FFF2-40B4-BE49-F238E27FC236}">
                <a16:creationId xmlns:a16="http://schemas.microsoft.com/office/drawing/2014/main" id="{A5D929A2-8101-0B94-E4BB-15B473A34DFA}"/>
              </a:ext>
            </a:extLst>
          </p:cNvPr>
          <p:cNvSpPr txBox="1"/>
          <p:nvPr/>
        </p:nvSpPr>
        <p:spPr>
          <a:xfrm>
            <a:off x="838200" y="8825339"/>
            <a:ext cx="14249400" cy="361509"/>
          </a:xfrm>
          <a:prstGeom prst="rect">
            <a:avLst/>
          </a:prstGeom>
        </p:spPr>
        <p:txBody>
          <a:bodyPr wrap="square" lIns="0" tIns="0" rIns="0" bIns="0" rtlCol="0" anchor="t">
            <a:spAutoFit/>
          </a:bodyPr>
          <a:lstStyle/>
          <a:p>
            <a:pPr marL="0" lvl="0" indent="0" algn="l">
              <a:lnSpc>
                <a:spcPts val="2999"/>
              </a:lnSpc>
              <a:spcBef>
                <a:spcPct val="0"/>
              </a:spcBef>
            </a:pPr>
            <a:r>
              <a:rPr lang="tr-TR" sz="2499" u="none" strike="noStrike" spc="-49" dirty="0">
                <a:solidFill>
                  <a:srgbClr val="0070C0"/>
                </a:solidFill>
                <a:latin typeface="Arial"/>
                <a:ea typeface="Arial"/>
                <a:cs typeface="Arial"/>
                <a:sym typeface="Arial"/>
              </a:rPr>
              <a:t>Link: </a:t>
            </a:r>
            <a:r>
              <a:rPr lang="tr-TR" sz="2499" u="none" strike="noStrike" spc="-49" dirty="0">
                <a:solidFill>
                  <a:srgbClr val="0070C0"/>
                </a:solidFill>
                <a:latin typeface="Arial"/>
                <a:ea typeface="Arial"/>
                <a:cs typeface="Arial"/>
                <a:sym typeface="Arial"/>
                <a:hlinkClick r:id="rId7"/>
              </a:rPr>
              <a:t>https://ardek.erciyes.edu.tr/tr/d/makale-destek-ofisi/bilimsel-makale-destek-koordinatorlugu</a:t>
            </a:r>
            <a:r>
              <a:rPr lang="tr-TR" sz="2499" u="none" strike="noStrike" spc="-49" dirty="0">
                <a:solidFill>
                  <a:srgbClr val="0070C0"/>
                </a:solidFill>
                <a:latin typeface="Arial"/>
                <a:ea typeface="Arial"/>
                <a:cs typeface="Arial"/>
                <a:sym typeface="Arial"/>
              </a:rPr>
              <a:t> </a:t>
            </a:r>
            <a:endParaRPr lang="en-US" sz="2499" u="none" strike="noStrike" spc="-49" dirty="0">
              <a:solidFill>
                <a:srgbClr val="0070C0"/>
              </a:solidFill>
              <a:latin typeface="Arial"/>
              <a:ea typeface="Arial"/>
              <a:cs typeface="Arial"/>
              <a:sym typeface="Arial"/>
            </a:endParaRPr>
          </a:p>
        </p:txBody>
      </p:sp>
    </p:spTree>
    <p:extLst>
      <p:ext uri="{BB962C8B-B14F-4D97-AF65-F5344CB8AC3E}">
        <p14:creationId xmlns:p14="http://schemas.microsoft.com/office/powerpoint/2010/main" val="206443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p:cNvGrpSpPr/>
          <p:nvPr/>
        </p:nvGrpSpPr>
        <p:grpSpPr>
          <a:xfrm>
            <a:off x="22746" y="29648"/>
            <a:ext cx="18288000" cy="1285875"/>
            <a:chOff x="22746" y="143806"/>
            <a:chExt cx="18288000" cy="1285875"/>
          </a:xfrm>
        </p:grpSpPr>
        <p:sp>
          <p:nvSpPr>
            <p:cNvPr id="9" name="Dikdörtgen 8"/>
            <p:cNvSpPr/>
            <p:nvPr/>
          </p:nvSpPr>
          <p:spPr>
            <a:xfrm>
              <a:off x="22746" y="143806"/>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8030" y="303498"/>
              <a:ext cx="1418868" cy="1015202"/>
            </a:xfrm>
            <a:prstGeom prst="rect">
              <a:avLst/>
            </a:prstGeom>
          </p:spPr>
        </p:pic>
        <p:pic>
          <p:nvPicPr>
            <p:cNvPr id="11" name="Resim 10">
              <a:extLst>
                <a:ext uri="{FF2B5EF4-FFF2-40B4-BE49-F238E27FC236}">
                  <a16:creationId xmlns:a16="http://schemas.microsoft.com/office/drawing/2014/main" id="{182ECFF9-04B8-6210-8916-87A36B94E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6899" y="384219"/>
              <a:ext cx="857802" cy="857802"/>
            </a:xfrm>
            <a:prstGeom prst="rect">
              <a:avLst/>
            </a:prstGeom>
          </p:spPr>
        </p:pic>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2133600" y="-10893"/>
            <a:ext cx="12163425" cy="1285875"/>
          </a:xfrm>
          <a:prstGeom prst="rect">
            <a:avLst/>
          </a:prstGeom>
        </p:spPr>
        <p:txBody>
          <a:bodyPr lIns="0" tIns="0" rIns="0" bIns="0" rtlCol="0" anchor="t">
            <a:spAutoFit/>
          </a:bodyPr>
          <a:lstStyle/>
          <a:p>
            <a:pPr marL="0" lvl="0" indent="0" algn="just">
              <a:lnSpc>
                <a:spcPts val="10120"/>
              </a:lnSpc>
              <a:spcBef>
                <a:spcPct val="0"/>
              </a:spcBef>
            </a:pPr>
            <a:r>
              <a:rPr lang="tr-TR" sz="8433" u="none" strike="noStrike" dirty="0">
                <a:solidFill>
                  <a:schemeClr val="bg1"/>
                </a:solidFill>
                <a:latin typeface="Corporative"/>
                <a:ea typeface="Corporative"/>
                <a:cs typeface="Corporative"/>
                <a:sym typeface="Corporative"/>
              </a:rPr>
              <a:t>Giriş, Amaç ve Kapsam </a:t>
            </a:r>
          </a:p>
        </p:txBody>
      </p:sp>
      <p:sp>
        <p:nvSpPr>
          <p:cNvPr id="7" name="TextBox 7"/>
          <p:cNvSpPr txBox="1"/>
          <p:nvPr/>
        </p:nvSpPr>
        <p:spPr>
          <a:xfrm>
            <a:off x="1028700" y="3231831"/>
            <a:ext cx="16581120" cy="3077766"/>
          </a:xfrm>
          <a:prstGeom prst="rect">
            <a:avLst/>
          </a:prstGeom>
        </p:spPr>
        <p:txBody>
          <a:bodyPr lIns="0" tIns="0" rIns="0" bIns="0" rtlCol="0" anchor="t">
            <a:spAutoFit/>
          </a:bodyPr>
          <a:lstStyle/>
          <a:p>
            <a:pPr algn="ctr">
              <a:lnSpc>
                <a:spcPts val="4800"/>
              </a:lnSpc>
            </a:pPr>
            <a:r>
              <a:rPr lang="tr-TR" sz="4000" dirty="0">
                <a:solidFill>
                  <a:srgbClr val="000000"/>
                </a:solidFill>
                <a:latin typeface="Calibri (MS)"/>
                <a:ea typeface="Calibri (MS)"/>
                <a:cs typeface="Calibri (MS)"/>
                <a:sym typeface="Calibri (MS)"/>
              </a:rPr>
              <a:t>Erciyes Üniversitesi bünyesi tarafından gerçekleştirilen bu etkinlik, araştırma sürecinden akademik yayın için Üniversitemizin araştırmacılarına rehberlik etmeyi amaçlamaktadır. Yeni kurulan Bilimsel Makale Destek Koordinatörlüğü’nün destek mekanizmaları ve açık erişim (Open Access) olanakları hakkında güncel bilgileri paylaşılacaktır.</a:t>
            </a:r>
          </a:p>
        </p:txBody>
      </p:sp>
      <p:sp>
        <p:nvSpPr>
          <p:cNvPr id="8" name="Freeform 8"/>
          <p:cNvSpPr/>
          <p:nvPr/>
        </p:nvSpPr>
        <p:spPr>
          <a:xfrm>
            <a:off x="4150690" y="7646221"/>
            <a:ext cx="10628069" cy="1780202"/>
          </a:xfrm>
          <a:custGeom>
            <a:avLst/>
            <a:gdLst/>
            <a:ahLst/>
            <a:cxnLst/>
            <a:rect l="l" t="t" r="r" b="b"/>
            <a:pathLst>
              <a:path w="10628069" h="1780202">
                <a:moveTo>
                  <a:pt x="0" y="0"/>
                </a:moveTo>
                <a:lnTo>
                  <a:pt x="10628069" y="0"/>
                </a:lnTo>
                <a:lnTo>
                  <a:pt x="10628069" y="1780201"/>
                </a:lnTo>
                <a:lnTo>
                  <a:pt x="0" y="1780201"/>
                </a:lnTo>
                <a:lnTo>
                  <a:pt x="0" y="0"/>
                </a:lnTo>
                <a:close/>
              </a:path>
            </a:pathLst>
          </a:custGeom>
          <a:blipFill>
            <a:blip r:embed="rId5"/>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0" y="9681210"/>
            <a:ext cx="18288000" cy="605790"/>
            <a:chOff x="0" y="0"/>
            <a:chExt cx="24384000" cy="807720"/>
          </a:xfrm>
        </p:grpSpPr>
        <p:sp>
          <p:nvSpPr>
            <p:cNvPr id="3" name="Freeform 3"/>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4" name="TextBox 4"/>
          <p:cNvSpPr txBox="1"/>
          <p:nvPr/>
        </p:nvSpPr>
        <p:spPr>
          <a:xfrm>
            <a:off x="504030" y="302203"/>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err="1">
                <a:solidFill>
                  <a:schemeClr val="bg1"/>
                </a:solidFill>
                <a:latin typeface="Corporative"/>
                <a:ea typeface="Corporative"/>
                <a:cs typeface="Corporative"/>
                <a:sym typeface="Corporative"/>
              </a:rPr>
              <a:t>Açık</a:t>
            </a:r>
            <a:r>
              <a:rPr lang="en-US" sz="6333" dirty="0">
                <a:solidFill>
                  <a:schemeClr val="bg1"/>
                </a:solidFill>
                <a:latin typeface="Corporative"/>
                <a:ea typeface="Corporative"/>
                <a:cs typeface="Corporative"/>
                <a:sym typeface="Corporative"/>
              </a:rPr>
              <a:t> </a:t>
            </a:r>
            <a:r>
              <a:rPr lang="en-US" sz="6333" dirty="0" err="1">
                <a:solidFill>
                  <a:schemeClr val="bg1"/>
                </a:solidFill>
                <a:latin typeface="Corporative"/>
                <a:ea typeface="Corporative"/>
                <a:cs typeface="Corporative"/>
                <a:sym typeface="Corporative"/>
              </a:rPr>
              <a:t>Erişim</a:t>
            </a:r>
            <a:r>
              <a:rPr lang="en-US" sz="6333" dirty="0">
                <a:solidFill>
                  <a:schemeClr val="bg1"/>
                </a:solidFill>
                <a:latin typeface="Corporative"/>
                <a:ea typeface="Corporative"/>
                <a:cs typeface="Corporative"/>
                <a:sym typeface="Corporative"/>
              </a:rPr>
              <a:t> (Open Access)</a:t>
            </a:r>
          </a:p>
        </p:txBody>
      </p:sp>
      <p:sp>
        <p:nvSpPr>
          <p:cNvPr id="6" name="TextBox 6"/>
          <p:cNvSpPr txBox="1"/>
          <p:nvPr/>
        </p:nvSpPr>
        <p:spPr>
          <a:xfrm>
            <a:off x="816204" y="8153235"/>
            <a:ext cx="11612825" cy="381000"/>
          </a:xfrm>
          <a:prstGeom prst="rect">
            <a:avLst/>
          </a:prstGeom>
        </p:spPr>
        <p:txBody>
          <a:bodyPr lIns="0" tIns="0" rIns="0" bIns="0" rtlCol="0" anchor="t">
            <a:spAutoFit/>
          </a:bodyPr>
          <a:lstStyle/>
          <a:p>
            <a:pPr marL="0" lvl="0" indent="0" algn="l">
              <a:lnSpc>
                <a:spcPts val="2999"/>
              </a:lnSpc>
              <a:spcBef>
                <a:spcPct val="0"/>
              </a:spcBef>
            </a:pPr>
            <a:r>
              <a:rPr lang="en-US" sz="2499" u="none" strike="noStrike" spc="-49">
                <a:solidFill>
                  <a:srgbClr val="0070C0"/>
                </a:solidFill>
                <a:latin typeface="Arial"/>
                <a:ea typeface="Arial"/>
                <a:cs typeface="Arial"/>
                <a:sym typeface="Arial"/>
              </a:rPr>
              <a:t>https://ardek.erciyes.edu.tr/tr/o/bolum/bilimsel-makale-destek-koordinatorlugu</a:t>
            </a: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9" name="Resim 8">
            <a:extLst>
              <a:ext uri="{FF2B5EF4-FFF2-40B4-BE49-F238E27FC236}">
                <a16:creationId xmlns:a16="http://schemas.microsoft.com/office/drawing/2014/main" id="{182ECFF9-04B8-6210-8916-87A36B94E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pic>
        <p:nvPicPr>
          <p:cNvPr id="11" name="Resim 10">
            <a:extLst>
              <a:ext uri="{FF2B5EF4-FFF2-40B4-BE49-F238E27FC236}">
                <a16:creationId xmlns:a16="http://schemas.microsoft.com/office/drawing/2014/main" id="{A9344AC3-C34B-8744-552D-28F54252D7EC}"/>
              </a:ext>
            </a:extLst>
          </p:cNvPr>
          <p:cNvPicPr>
            <a:picLocks noChangeAspect="1"/>
          </p:cNvPicPr>
          <p:nvPr/>
        </p:nvPicPr>
        <p:blipFill>
          <a:blip r:embed="rId5"/>
          <a:srcRect t="11600"/>
          <a:stretch/>
        </p:blipFill>
        <p:spPr>
          <a:xfrm>
            <a:off x="3429000" y="3400171"/>
            <a:ext cx="12025343" cy="4210056"/>
          </a:xfrm>
          <a:prstGeom prst="rect">
            <a:avLst/>
          </a:prstGeom>
        </p:spPr>
      </p:pic>
    </p:spTree>
    <p:extLst>
      <p:ext uri="{BB962C8B-B14F-4D97-AF65-F5344CB8AC3E}">
        <p14:creationId xmlns:p14="http://schemas.microsoft.com/office/powerpoint/2010/main" val="1364586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ikdörtgen 18"/>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590874"/>
            <a:chOff x="0" y="0"/>
            <a:chExt cx="11216640" cy="10121165"/>
          </a:xfrm>
        </p:grpSpPr>
        <p:sp>
          <p:nvSpPr>
            <p:cNvPr id="3" name="Freeform 3"/>
            <p:cNvSpPr/>
            <p:nvPr/>
          </p:nvSpPr>
          <p:spPr>
            <a:xfrm>
              <a:off x="0" y="0"/>
              <a:ext cx="11216640" cy="10121165"/>
            </a:xfrm>
            <a:custGeom>
              <a:avLst/>
              <a:gdLst/>
              <a:ahLst/>
              <a:cxnLst/>
              <a:rect l="l" t="t" r="r" b="b"/>
              <a:pathLst>
                <a:path w="11216640" h="10121165">
                  <a:moveTo>
                    <a:pt x="0" y="0"/>
                  </a:moveTo>
                  <a:lnTo>
                    <a:pt x="11216640" y="0"/>
                  </a:lnTo>
                  <a:lnTo>
                    <a:pt x="11216640" y="10121165"/>
                  </a:lnTo>
                  <a:lnTo>
                    <a:pt x="0" y="10121165"/>
                  </a:lnTo>
                  <a:close/>
                </a:path>
              </a:pathLst>
            </a:custGeom>
            <a:blipFill>
              <a:blip r:embed="rId3">
                <a:alphaModFix amt="19999"/>
              </a:blip>
              <a:stretch>
                <a:fillRect t="-1492" b="-1492"/>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389124" y="268459"/>
            <a:ext cx="17279940" cy="852156"/>
          </a:xfrm>
          <a:prstGeom prst="rect">
            <a:avLst/>
          </a:prstGeom>
        </p:spPr>
        <p:txBody>
          <a:bodyPr lIns="0" tIns="0" rIns="0" bIns="0" rtlCol="0" anchor="t">
            <a:spAutoFit/>
          </a:bodyPr>
          <a:lstStyle/>
          <a:p>
            <a:pPr marL="0" lvl="0" indent="0" algn="just">
              <a:lnSpc>
                <a:spcPts val="7600"/>
              </a:lnSpc>
              <a:spcBef>
                <a:spcPct val="0"/>
              </a:spcBef>
            </a:pPr>
            <a:r>
              <a:rPr lang="en-US" sz="4800" dirty="0">
                <a:solidFill>
                  <a:schemeClr val="bg1"/>
                </a:solidFill>
                <a:latin typeface="Corporative"/>
                <a:ea typeface="Corporative"/>
                <a:cs typeface="Corporative"/>
                <a:sym typeface="Corporative"/>
              </a:rPr>
              <a:t>BÖLÜM 2. </a:t>
            </a:r>
            <a:r>
              <a:rPr lang="en-US" sz="4800" dirty="0" err="1">
                <a:solidFill>
                  <a:schemeClr val="bg1"/>
                </a:solidFill>
                <a:latin typeface="Corporative"/>
                <a:ea typeface="Corporative"/>
                <a:cs typeface="Corporative"/>
                <a:sym typeface="Corporative"/>
              </a:rPr>
              <a:t>Ulusal</a:t>
            </a:r>
            <a:r>
              <a:rPr lang="en-US" sz="4800" dirty="0">
                <a:solidFill>
                  <a:schemeClr val="bg1"/>
                </a:solidFill>
                <a:latin typeface="Corporative"/>
                <a:ea typeface="Corporative"/>
                <a:cs typeface="Corporative"/>
                <a:sym typeface="Corporative"/>
              </a:rPr>
              <a:t> </a:t>
            </a:r>
            <a:r>
              <a:rPr lang="en-US" sz="4800" dirty="0" err="1">
                <a:solidFill>
                  <a:schemeClr val="bg1"/>
                </a:solidFill>
                <a:latin typeface="Corporative"/>
                <a:ea typeface="Corporative"/>
                <a:cs typeface="Corporative"/>
                <a:sym typeface="Corporative"/>
              </a:rPr>
              <a:t>ve</a:t>
            </a:r>
            <a:r>
              <a:rPr lang="en-US" sz="4800" u="none" strike="noStrike" dirty="0">
                <a:solidFill>
                  <a:schemeClr val="bg1"/>
                </a:solidFill>
                <a:latin typeface="Corporative"/>
                <a:ea typeface="Corporative"/>
                <a:cs typeface="Corporative"/>
                <a:sym typeface="Corporative"/>
              </a:rPr>
              <a:t> </a:t>
            </a:r>
            <a:r>
              <a:rPr lang="en-US" sz="4800" u="none" strike="noStrike" dirty="0" err="1">
                <a:solidFill>
                  <a:schemeClr val="bg1"/>
                </a:solidFill>
                <a:latin typeface="Corporative"/>
                <a:ea typeface="Corporative"/>
                <a:cs typeface="Corporative"/>
                <a:sym typeface="Corporative"/>
              </a:rPr>
              <a:t>Kurumsal</a:t>
            </a:r>
            <a:r>
              <a:rPr lang="en-US" sz="4800" u="none" strike="noStrike" dirty="0">
                <a:solidFill>
                  <a:schemeClr val="bg1"/>
                </a:solidFill>
                <a:latin typeface="Corporative"/>
                <a:ea typeface="Corporative"/>
                <a:cs typeface="Corporative"/>
                <a:sym typeface="Corporative"/>
              </a:rPr>
              <a:t> </a:t>
            </a:r>
            <a:r>
              <a:rPr lang="en-US" sz="4800" u="none" strike="noStrike" dirty="0" err="1">
                <a:solidFill>
                  <a:schemeClr val="bg1"/>
                </a:solidFill>
                <a:latin typeface="Corporative"/>
                <a:ea typeface="Corporative"/>
                <a:cs typeface="Corporative"/>
                <a:sym typeface="Corporative"/>
              </a:rPr>
              <a:t>Destekler</a:t>
            </a:r>
            <a:r>
              <a:rPr lang="en-US" sz="4800" u="none" strike="noStrike" dirty="0">
                <a:solidFill>
                  <a:schemeClr val="bg1"/>
                </a:solidFill>
                <a:latin typeface="Corporative"/>
                <a:ea typeface="Corporative"/>
                <a:cs typeface="Corporative"/>
                <a:sym typeface="Corporative"/>
              </a:rPr>
              <a:t> (</a:t>
            </a:r>
            <a:r>
              <a:rPr lang="en-US" sz="4800" u="none" strike="noStrike" dirty="0" err="1">
                <a:solidFill>
                  <a:schemeClr val="bg1"/>
                </a:solidFill>
                <a:latin typeface="Corporative"/>
                <a:ea typeface="Corporative"/>
                <a:cs typeface="Corporative"/>
                <a:sym typeface="Corporative"/>
              </a:rPr>
              <a:t>İmkânlar</a:t>
            </a:r>
            <a:r>
              <a:rPr lang="en-US" sz="4800" u="none" strike="noStrike" dirty="0">
                <a:solidFill>
                  <a:schemeClr val="bg1"/>
                </a:solidFill>
                <a:latin typeface="Corporative"/>
                <a:ea typeface="Corporative"/>
                <a:cs typeface="Corporative"/>
                <a:sym typeface="Corporative"/>
              </a:rPr>
              <a:t>)</a:t>
            </a:r>
          </a:p>
        </p:txBody>
      </p:sp>
      <p:sp>
        <p:nvSpPr>
          <p:cNvPr id="7" name="Freeform 7"/>
          <p:cNvSpPr/>
          <p:nvPr/>
        </p:nvSpPr>
        <p:spPr>
          <a:xfrm>
            <a:off x="14831652" y="2471439"/>
            <a:ext cx="2848785" cy="2848785"/>
          </a:xfrm>
          <a:custGeom>
            <a:avLst/>
            <a:gdLst/>
            <a:ahLst/>
            <a:cxnLst/>
            <a:rect l="l" t="t" r="r" b="b"/>
            <a:pathLst>
              <a:path w="2848785" h="2848785">
                <a:moveTo>
                  <a:pt x="0" y="0"/>
                </a:moveTo>
                <a:lnTo>
                  <a:pt x="2848785" y="0"/>
                </a:lnTo>
                <a:lnTo>
                  <a:pt x="2848785" y="2848785"/>
                </a:lnTo>
                <a:lnTo>
                  <a:pt x="0" y="2848785"/>
                </a:lnTo>
                <a:lnTo>
                  <a:pt x="0" y="0"/>
                </a:lnTo>
                <a:close/>
              </a:path>
            </a:pathLst>
          </a:custGeom>
          <a:blipFill>
            <a:blip r:embed="rId4"/>
            <a:stretch>
              <a:fillRect/>
            </a:stretch>
          </a:blipFill>
        </p:spPr>
      </p:sp>
      <p:sp>
        <p:nvSpPr>
          <p:cNvPr id="8" name="Freeform 8"/>
          <p:cNvSpPr/>
          <p:nvPr/>
        </p:nvSpPr>
        <p:spPr>
          <a:xfrm>
            <a:off x="11769157" y="3506441"/>
            <a:ext cx="2519417" cy="671845"/>
          </a:xfrm>
          <a:custGeom>
            <a:avLst/>
            <a:gdLst/>
            <a:ahLst/>
            <a:cxnLst/>
            <a:rect l="l" t="t" r="r" b="b"/>
            <a:pathLst>
              <a:path w="2519417" h="671845">
                <a:moveTo>
                  <a:pt x="0" y="0"/>
                </a:moveTo>
                <a:lnTo>
                  <a:pt x="2519417" y="0"/>
                </a:lnTo>
                <a:lnTo>
                  <a:pt x="2519417" y="671845"/>
                </a:lnTo>
                <a:lnTo>
                  <a:pt x="0" y="671845"/>
                </a:lnTo>
                <a:lnTo>
                  <a:pt x="0" y="0"/>
                </a:lnTo>
                <a:close/>
              </a:path>
            </a:pathLst>
          </a:custGeom>
          <a:blipFill>
            <a:blip r:embed="rId5"/>
            <a:stretch>
              <a:fillRect/>
            </a:stretch>
          </a:blipFill>
        </p:spPr>
      </p:sp>
      <p:sp>
        <p:nvSpPr>
          <p:cNvPr id="9" name="Freeform 9"/>
          <p:cNvSpPr/>
          <p:nvPr/>
        </p:nvSpPr>
        <p:spPr>
          <a:xfrm>
            <a:off x="11336301" y="1740939"/>
            <a:ext cx="3814267" cy="1257119"/>
          </a:xfrm>
          <a:custGeom>
            <a:avLst/>
            <a:gdLst/>
            <a:ahLst/>
            <a:cxnLst/>
            <a:rect l="l" t="t" r="r" b="b"/>
            <a:pathLst>
              <a:path w="3814267" h="1257119">
                <a:moveTo>
                  <a:pt x="0" y="0"/>
                </a:moveTo>
                <a:lnTo>
                  <a:pt x="3814267" y="0"/>
                </a:lnTo>
                <a:lnTo>
                  <a:pt x="3814267" y="1257119"/>
                </a:lnTo>
                <a:lnTo>
                  <a:pt x="0" y="1257119"/>
                </a:lnTo>
                <a:lnTo>
                  <a:pt x="0" y="0"/>
                </a:lnTo>
                <a:close/>
              </a:path>
            </a:pathLst>
          </a:custGeom>
          <a:blipFill>
            <a:blip r:embed="rId6"/>
            <a:stretch>
              <a:fillRect/>
            </a:stretch>
          </a:blipFill>
        </p:spPr>
      </p:sp>
      <p:sp>
        <p:nvSpPr>
          <p:cNvPr id="10" name="Freeform 10"/>
          <p:cNvSpPr/>
          <p:nvPr/>
        </p:nvSpPr>
        <p:spPr>
          <a:xfrm>
            <a:off x="14658298" y="5836643"/>
            <a:ext cx="3410643" cy="1364257"/>
          </a:xfrm>
          <a:custGeom>
            <a:avLst/>
            <a:gdLst/>
            <a:ahLst/>
            <a:cxnLst/>
            <a:rect l="l" t="t" r="r" b="b"/>
            <a:pathLst>
              <a:path w="3410643" h="1364257">
                <a:moveTo>
                  <a:pt x="0" y="0"/>
                </a:moveTo>
                <a:lnTo>
                  <a:pt x="3410642" y="0"/>
                </a:lnTo>
                <a:lnTo>
                  <a:pt x="3410642" y="1364257"/>
                </a:lnTo>
                <a:lnTo>
                  <a:pt x="0" y="1364257"/>
                </a:lnTo>
                <a:lnTo>
                  <a:pt x="0" y="0"/>
                </a:lnTo>
                <a:close/>
              </a:path>
            </a:pathLst>
          </a:custGeom>
          <a:blipFill>
            <a:blip r:embed="rId7"/>
            <a:stretch>
              <a:fillRect/>
            </a:stretch>
          </a:blipFill>
        </p:spPr>
      </p:sp>
      <p:sp>
        <p:nvSpPr>
          <p:cNvPr id="11" name="Freeform 11"/>
          <p:cNvSpPr/>
          <p:nvPr/>
        </p:nvSpPr>
        <p:spPr>
          <a:xfrm>
            <a:off x="8835522" y="6518771"/>
            <a:ext cx="2698988" cy="1801575"/>
          </a:xfrm>
          <a:custGeom>
            <a:avLst/>
            <a:gdLst/>
            <a:ahLst/>
            <a:cxnLst/>
            <a:rect l="l" t="t" r="r" b="b"/>
            <a:pathLst>
              <a:path w="2698988" h="1801575">
                <a:moveTo>
                  <a:pt x="0" y="0"/>
                </a:moveTo>
                <a:lnTo>
                  <a:pt x="2698988" y="0"/>
                </a:lnTo>
                <a:lnTo>
                  <a:pt x="2698988" y="1801575"/>
                </a:lnTo>
                <a:lnTo>
                  <a:pt x="0" y="1801575"/>
                </a:lnTo>
                <a:lnTo>
                  <a:pt x="0" y="0"/>
                </a:lnTo>
                <a:close/>
              </a:path>
            </a:pathLst>
          </a:custGeom>
          <a:blipFill>
            <a:blip r:embed="rId8"/>
            <a:stretch>
              <a:fillRect/>
            </a:stretch>
          </a:blipFill>
        </p:spPr>
      </p:sp>
      <p:sp>
        <p:nvSpPr>
          <p:cNvPr id="12" name="Freeform 12"/>
          <p:cNvSpPr/>
          <p:nvPr/>
        </p:nvSpPr>
        <p:spPr>
          <a:xfrm>
            <a:off x="9484793" y="8354865"/>
            <a:ext cx="4099434" cy="1326345"/>
          </a:xfrm>
          <a:custGeom>
            <a:avLst/>
            <a:gdLst/>
            <a:ahLst/>
            <a:cxnLst/>
            <a:rect l="l" t="t" r="r" b="b"/>
            <a:pathLst>
              <a:path w="4099434" h="1326345">
                <a:moveTo>
                  <a:pt x="0" y="0"/>
                </a:moveTo>
                <a:lnTo>
                  <a:pt x="4099434" y="0"/>
                </a:lnTo>
                <a:lnTo>
                  <a:pt x="4099434" y="1326345"/>
                </a:lnTo>
                <a:lnTo>
                  <a:pt x="0" y="1326345"/>
                </a:lnTo>
                <a:lnTo>
                  <a:pt x="0" y="0"/>
                </a:lnTo>
                <a:close/>
              </a:path>
            </a:pathLst>
          </a:custGeom>
          <a:blipFill>
            <a:blip r:embed="rId9"/>
            <a:stretch>
              <a:fillRect l="-21900" t="-69103" r="-18475" b="-74948"/>
            </a:stretch>
          </a:blipFill>
        </p:spPr>
      </p:sp>
      <p:sp>
        <p:nvSpPr>
          <p:cNvPr id="13" name="Freeform 13"/>
          <p:cNvSpPr/>
          <p:nvPr/>
        </p:nvSpPr>
        <p:spPr>
          <a:xfrm>
            <a:off x="11036934" y="4813247"/>
            <a:ext cx="1991932" cy="1991932"/>
          </a:xfrm>
          <a:custGeom>
            <a:avLst/>
            <a:gdLst/>
            <a:ahLst/>
            <a:cxnLst/>
            <a:rect l="l" t="t" r="r" b="b"/>
            <a:pathLst>
              <a:path w="1991932" h="1991932">
                <a:moveTo>
                  <a:pt x="0" y="0"/>
                </a:moveTo>
                <a:lnTo>
                  <a:pt x="1991931" y="0"/>
                </a:lnTo>
                <a:lnTo>
                  <a:pt x="1991931" y="1991932"/>
                </a:lnTo>
                <a:lnTo>
                  <a:pt x="0" y="1991932"/>
                </a:lnTo>
                <a:lnTo>
                  <a:pt x="0" y="0"/>
                </a:lnTo>
                <a:close/>
              </a:path>
            </a:pathLst>
          </a:custGeom>
          <a:blipFill>
            <a:blip r:embed="rId10"/>
            <a:stretch>
              <a:fillRect/>
            </a:stretch>
          </a:blipFill>
        </p:spPr>
      </p:sp>
      <p:sp>
        <p:nvSpPr>
          <p:cNvPr id="14" name="Freeform 14"/>
          <p:cNvSpPr/>
          <p:nvPr/>
        </p:nvSpPr>
        <p:spPr>
          <a:xfrm>
            <a:off x="13350240" y="7419559"/>
            <a:ext cx="3910653" cy="1121720"/>
          </a:xfrm>
          <a:custGeom>
            <a:avLst/>
            <a:gdLst/>
            <a:ahLst/>
            <a:cxnLst/>
            <a:rect l="l" t="t" r="r" b="b"/>
            <a:pathLst>
              <a:path w="3910653" h="1121720">
                <a:moveTo>
                  <a:pt x="0" y="0"/>
                </a:moveTo>
                <a:lnTo>
                  <a:pt x="3910653" y="0"/>
                </a:lnTo>
                <a:lnTo>
                  <a:pt x="3910653" y="1121720"/>
                </a:lnTo>
                <a:lnTo>
                  <a:pt x="0" y="1121720"/>
                </a:lnTo>
                <a:lnTo>
                  <a:pt x="0" y="0"/>
                </a:lnTo>
                <a:close/>
              </a:path>
            </a:pathLst>
          </a:custGeom>
          <a:blipFill>
            <a:blip r:embed="rId11"/>
            <a:stretch>
              <a:fillRect/>
            </a:stretch>
          </a:blipFill>
        </p:spPr>
      </p:sp>
      <p:grpSp>
        <p:nvGrpSpPr>
          <p:cNvPr id="15" name="Group 15"/>
          <p:cNvGrpSpPr/>
          <p:nvPr/>
        </p:nvGrpSpPr>
        <p:grpSpPr>
          <a:xfrm>
            <a:off x="364469" y="2368486"/>
            <a:ext cx="9989081" cy="5413763"/>
            <a:chOff x="-298896" y="-1589011"/>
            <a:chExt cx="13318774" cy="7218351"/>
          </a:xfrm>
        </p:grpSpPr>
        <p:sp>
          <p:nvSpPr>
            <p:cNvPr id="16" name="TextBox 16"/>
            <p:cNvSpPr txBox="1"/>
            <p:nvPr/>
          </p:nvSpPr>
          <p:spPr>
            <a:xfrm>
              <a:off x="-298896" y="-1589011"/>
              <a:ext cx="12568603" cy="1757808"/>
            </a:xfrm>
            <a:prstGeom prst="rect">
              <a:avLst/>
            </a:prstGeom>
          </p:spPr>
          <p:txBody>
            <a:bodyPr lIns="0" tIns="0" rIns="0" bIns="0" rtlCol="0" anchor="t">
              <a:spAutoFit/>
            </a:bodyPr>
            <a:lstStyle/>
            <a:p>
              <a:pPr marL="421002" lvl="1" algn="l">
                <a:lnSpc>
                  <a:spcPts val="5342"/>
                </a:lnSpc>
                <a:spcBef>
                  <a:spcPct val="0"/>
                </a:spcBef>
              </a:pPr>
              <a:r>
                <a:rPr lang="tr-TR" sz="3899" u="none" strike="noStrike" dirty="0">
                  <a:solidFill>
                    <a:srgbClr val="003865"/>
                  </a:solidFill>
                  <a:latin typeface="Clear Sans"/>
                  <a:ea typeface="Clear Sans"/>
                  <a:cs typeface="Clear Sans"/>
                  <a:sym typeface="Clear Sans"/>
                </a:rPr>
                <a:t>2.1. </a:t>
              </a:r>
              <a:r>
                <a:rPr lang="en-US" sz="3899" u="none" strike="noStrike" dirty="0">
                  <a:solidFill>
                    <a:srgbClr val="003865"/>
                  </a:solidFill>
                  <a:latin typeface="Clear Sans"/>
                  <a:ea typeface="Clear Sans"/>
                  <a:cs typeface="Clear Sans"/>
                  <a:sym typeface="Clear Sans"/>
                </a:rPr>
                <a:t>TÜBİTAK ULAKBİM </a:t>
              </a:r>
              <a:r>
                <a:rPr lang="en-US" sz="3899" u="none" strike="noStrike" dirty="0" err="1">
                  <a:solidFill>
                    <a:srgbClr val="003865"/>
                  </a:solidFill>
                  <a:latin typeface="Clear Sans"/>
                  <a:ea typeface="Clear Sans"/>
                  <a:cs typeface="Clear Sans"/>
                  <a:sym typeface="Clear Sans"/>
                </a:rPr>
                <a:t>Anlaşmalı</a:t>
              </a:r>
              <a:r>
                <a:rPr lang="en-US" sz="3899" u="none" strike="noStrike" dirty="0">
                  <a:solidFill>
                    <a:srgbClr val="003865"/>
                  </a:solidFill>
                  <a:latin typeface="Clear Sans"/>
                  <a:ea typeface="Clear Sans"/>
                  <a:cs typeface="Clear Sans"/>
                  <a:sym typeface="Clear Sans"/>
                </a:rPr>
                <a:t> </a:t>
              </a:r>
              <a:r>
                <a:rPr lang="en-US" sz="3899" u="none" strike="noStrike" dirty="0" err="1">
                  <a:solidFill>
                    <a:srgbClr val="003865"/>
                  </a:solidFill>
                  <a:latin typeface="Clear Sans"/>
                  <a:ea typeface="Clear Sans"/>
                  <a:cs typeface="Clear Sans"/>
                  <a:sym typeface="Clear Sans"/>
                </a:rPr>
                <a:t>Platformlar</a:t>
              </a:r>
              <a:endParaRPr lang="en-US" sz="3899" u="none" strike="noStrike" dirty="0">
                <a:solidFill>
                  <a:srgbClr val="003865"/>
                </a:solidFill>
                <a:latin typeface="Clear Sans"/>
                <a:ea typeface="Clear Sans"/>
                <a:cs typeface="Clear Sans"/>
                <a:sym typeface="Clear Sans"/>
              </a:endParaRPr>
            </a:p>
          </p:txBody>
        </p:sp>
        <p:sp>
          <p:nvSpPr>
            <p:cNvPr id="17" name="TextBox 17"/>
            <p:cNvSpPr txBox="1"/>
            <p:nvPr/>
          </p:nvSpPr>
          <p:spPr>
            <a:xfrm>
              <a:off x="-157681" y="1510233"/>
              <a:ext cx="13177559" cy="1748599"/>
            </a:xfrm>
            <a:prstGeom prst="rect">
              <a:avLst/>
            </a:prstGeom>
          </p:spPr>
          <p:txBody>
            <a:bodyPr lIns="0" tIns="0" rIns="0" bIns="0" rtlCol="0" anchor="t">
              <a:spAutoFit/>
            </a:bodyPr>
            <a:lstStyle/>
            <a:p>
              <a:pPr marL="421002" lvl="1">
                <a:lnSpc>
                  <a:spcPts val="5342"/>
                </a:lnSpc>
                <a:spcBef>
                  <a:spcPct val="0"/>
                </a:spcBef>
              </a:pPr>
              <a:r>
                <a:rPr lang="tr-TR" sz="3899" dirty="0">
                  <a:solidFill>
                    <a:srgbClr val="003865"/>
                  </a:solidFill>
                  <a:latin typeface="Clear Sans"/>
                  <a:ea typeface="Clear Sans"/>
                  <a:cs typeface="Clear Sans"/>
                  <a:sym typeface="Clear Sans"/>
                </a:rPr>
                <a:t>2.2. </a:t>
              </a:r>
              <a:r>
                <a:rPr lang="tr-TR" sz="3899" u="none" strike="noStrike" dirty="0">
                  <a:solidFill>
                    <a:srgbClr val="003865"/>
                  </a:solidFill>
                  <a:latin typeface="Clear Sans"/>
                  <a:ea typeface="Clear Sans"/>
                  <a:cs typeface="Clear Sans"/>
                  <a:sym typeface="Clear Sans"/>
                </a:rPr>
                <a:t> </a:t>
              </a:r>
              <a:r>
                <a:rPr lang="en-US" sz="3899" u="none" strike="noStrike" dirty="0">
                  <a:solidFill>
                    <a:srgbClr val="003865"/>
                  </a:solidFill>
                  <a:latin typeface="Clear Sans"/>
                  <a:ea typeface="Clear Sans"/>
                  <a:cs typeface="Clear Sans"/>
                  <a:sym typeface="Clear Sans"/>
                </a:rPr>
                <a:t>Erciyes </a:t>
              </a:r>
              <a:r>
                <a:rPr lang="en-US" sz="3899" u="none" strike="noStrike" dirty="0" err="1">
                  <a:solidFill>
                    <a:srgbClr val="003865"/>
                  </a:solidFill>
                  <a:latin typeface="Clear Sans"/>
                  <a:ea typeface="Clear Sans"/>
                  <a:cs typeface="Clear Sans"/>
                  <a:sym typeface="Clear Sans"/>
                </a:rPr>
                <a:t>Üniversitesi'nin</a:t>
              </a:r>
              <a:r>
                <a:rPr lang="en-US" sz="3899" u="none" strike="noStrike" dirty="0">
                  <a:solidFill>
                    <a:srgbClr val="003865"/>
                  </a:solidFill>
                  <a:latin typeface="Clear Sans"/>
                  <a:ea typeface="Clear Sans"/>
                  <a:cs typeface="Clear Sans"/>
                  <a:sym typeface="Clear Sans"/>
                </a:rPr>
                <a:t> Özel </a:t>
              </a:r>
              <a:r>
                <a:rPr lang="en-US" sz="3899" u="none" strike="noStrike" dirty="0" err="1">
                  <a:solidFill>
                    <a:srgbClr val="003865"/>
                  </a:solidFill>
                  <a:latin typeface="Clear Sans"/>
                  <a:ea typeface="Clear Sans"/>
                  <a:cs typeface="Clear Sans"/>
                  <a:sym typeface="Clear Sans"/>
                </a:rPr>
                <a:t>Anlaşmalı</a:t>
              </a:r>
              <a:r>
                <a:rPr lang="en-US" sz="3899" u="none" strike="noStrike" dirty="0">
                  <a:solidFill>
                    <a:srgbClr val="003865"/>
                  </a:solidFill>
                  <a:latin typeface="Clear Sans"/>
                  <a:ea typeface="Clear Sans"/>
                  <a:cs typeface="Clear Sans"/>
                  <a:sym typeface="Clear Sans"/>
                </a:rPr>
                <a:t> </a:t>
              </a:r>
              <a:r>
                <a:rPr lang="en-US" sz="3899" u="none" strike="noStrike" dirty="0" err="1">
                  <a:solidFill>
                    <a:srgbClr val="003865"/>
                  </a:solidFill>
                  <a:latin typeface="Clear Sans"/>
                  <a:ea typeface="Clear Sans"/>
                  <a:cs typeface="Clear Sans"/>
                  <a:sym typeface="Clear Sans"/>
                </a:rPr>
                <a:t>Olduğu</a:t>
              </a:r>
              <a:r>
                <a:rPr lang="en-US" sz="3899" u="none" strike="noStrike" dirty="0">
                  <a:solidFill>
                    <a:srgbClr val="003865"/>
                  </a:solidFill>
                  <a:latin typeface="Clear Sans"/>
                  <a:ea typeface="Clear Sans"/>
                  <a:cs typeface="Clear Sans"/>
                  <a:sym typeface="Clear Sans"/>
                </a:rPr>
                <a:t> </a:t>
              </a:r>
              <a:r>
                <a:rPr lang="en-US" sz="3899" u="none" strike="noStrike" dirty="0" err="1">
                  <a:solidFill>
                    <a:srgbClr val="003865"/>
                  </a:solidFill>
                  <a:latin typeface="Clear Sans"/>
                  <a:ea typeface="Clear Sans"/>
                  <a:cs typeface="Clear Sans"/>
                  <a:sym typeface="Clear Sans"/>
                </a:rPr>
                <a:t>platformlar</a:t>
              </a:r>
              <a:endParaRPr lang="en-US" sz="3899" u="none" strike="noStrike" dirty="0">
                <a:solidFill>
                  <a:srgbClr val="003865"/>
                </a:solidFill>
                <a:latin typeface="Clear Sans"/>
                <a:ea typeface="Clear Sans"/>
                <a:cs typeface="Clear Sans"/>
                <a:sym typeface="Clear Sans"/>
              </a:endParaRPr>
            </a:p>
          </p:txBody>
        </p:sp>
        <p:sp>
          <p:nvSpPr>
            <p:cNvPr id="18" name="TextBox 18"/>
            <p:cNvSpPr txBox="1"/>
            <p:nvPr/>
          </p:nvSpPr>
          <p:spPr>
            <a:xfrm>
              <a:off x="-21509" y="4773232"/>
              <a:ext cx="5820334" cy="856108"/>
            </a:xfrm>
            <a:prstGeom prst="rect">
              <a:avLst/>
            </a:prstGeom>
          </p:spPr>
          <p:txBody>
            <a:bodyPr lIns="0" tIns="0" rIns="0" bIns="0" rtlCol="0" anchor="t">
              <a:spAutoFit/>
            </a:bodyPr>
            <a:lstStyle/>
            <a:p>
              <a:pPr marL="421002" lvl="1" algn="l">
                <a:lnSpc>
                  <a:spcPts val="5342"/>
                </a:lnSpc>
                <a:spcBef>
                  <a:spcPct val="0"/>
                </a:spcBef>
              </a:pPr>
              <a:r>
                <a:rPr lang="tr-TR" sz="3899" dirty="0">
                  <a:solidFill>
                    <a:srgbClr val="003865"/>
                  </a:solidFill>
                  <a:latin typeface="Clear Sans"/>
                  <a:ea typeface="Clear Sans"/>
                  <a:cs typeface="Clear Sans"/>
                  <a:sym typeface="Clear Sans"/>
                </a:rPr>
                <a:t>2.3. </a:t>
              </a:r>
              <a:r>
                <a:rPr lang="en-US" sz="3899" u="none" strike="noStrike" dirty="0">
                  <a:solidFill>
                    <a:srgbClr val="003865"/>
                  </a:solidFill>
                  <a:latin typeface="Clear Sans"/>
                  <a:ea typeface="Clear Sans"/>
                  <a:cs typeface="Clear Sans"/>
                  <a:sym typeface="Clear Sans"/>
                </a:rPr>
                <a:t>ERÜ BAP</a:t>
              </a:r>
            </a:p>
          </p:txBody>
        </p:sp>
      </p:grpSp>
      <p:pic>
        <p:nvPicPr>
          <p:cNvPr id="20" name="Resim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21" name="Resim 20">
            <a:extLst>
              <a:ext uri="{FF2B5EF4-FFF2-40B4-BE49-F238E27FC236}">
                <a16:creationId xmlns:a16="http://schemas.microsoft.com/office/drawing/2014/main" id="{182ECFF9-04B8-6210-8916-87A36B94E82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504030" y="321947"/>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a:solidFill>
                  <a:schemeClr val="bg1"/>
                </a:solidFill>
                <a:latin typeface="Corporative"/>
                <a:ea typeface="Corporative"/>
                <a:cs typeface="Corporative"/>
                <a:sym typeface="Corporative"/>
              </a:rPr>
              <a:t>Açık Erişim (Open Access)</a:t>
            </a:r>
            <a:r>
              <a:rPr lang="en-US" sz="6333" u="none" strike="noStrike">
                <a:solidFill>
                  <a:schemeClr val="bg1"/>
                </a:solidFill>
                <a:latin typeface="Corporative"/>
                <a:ea typeface="Corporative"/>
                <a:cs typeface="Corporative"/>
                <a:sym typeface="Corporative"/>
              </a:rPr>
              <a:t> Nedir?</a:t>
            </a:r>
          </a:p>
        </p:txBody>
      </p:sp>
      <p:sp>
        <p:nvSpPr>
          <p:cNvPr id="7" name="TextBox 7"/>
          <p:cNvSpPr txBox="1"/>
          <p:nvPr/>
        </p:nvSpPr>
        <p:spPr>
          <a:xfrm>
            <a:off x="858265" y="2781300"/>
            <a:ext cx="16230600" cy="4600575"/>
          </a:xfrm>
          <a:prstGeom prst="rect">
            <a:avLst/>
          </a:prstGeom>
        </p:spPr>
        <p:txBody>
          <a:bodyPr lIns="0" tIns="0" rIns="0" bIns="0" rtlCol="0" anchor="t">
            <a:spAutoFit/>
          </a:bodyPr>
          <a:lstStyle/>
          <a:p>
            <a:pPr marL="582932" lvl="1" indent="-291466" algn="just">
              <a:lnSpc>
                <a:spcPts val="4590"/>
              </a:lnSpc>
              <a:buFont typeface="Arial"/>
              <a:buChar char="•"/>
            </a:pPr>
            <a:r>
              <a:rPr lang="en-US" sz="2700" b="1">
                <a:solidFill>
                  <a:srgbClr val="003865"/>
                </a:solidFill>
                <a:latin typeface="Clear Sans Bold"/>
                <a:ea typeface="Clear Sans Bold"/>
                <a:cs typeface="Clear Sans Bold"/>
                <a:sym typeface="Clear Sans Bold"/>
              </a:rPr>
              <a:t>Açık Eri</a:t>
            </a:r>
            <a:r>
              <a:rPr lang="en-US" sz="2700" b="1" u="none" strike="noStrike">
                <a:solidFill>
                  <a:srgbClr val="003865"/>
                </a:solidFill>
                <a:latin typeface="Clear Sans Bold"/>
                <a:ea typeface="Clear Sans Bold"/>
                <a:cs typeface="Clear Sans Bold"/>
                <a:sym typeface="Clear Sans Bold"/>
              </a:rPr>
              <a:t>şim: </a:t>
            </a:r>
            <a:r>
              <a:rPr lang="en-US" sz="2700" u="none" strike="noStrike">
                <a:solidFill>
                  <a:srgbClr val="003865"/>
                </a:solidFill>
                <a:latin typeface="Clear Sans"/>
                <a:ea typeface="Clear Sans"/>
                <a:cs typeface="Clear Sans"/>
                <a:sym typeface="Clear Sans"/>
              </a:rPr>
              <a:t>bilimsel literatürün internet aracılığıyla finansal, yasal veya teknik bir engel olmaksızın, herkes tarafından okunabilmesi, indirilmesi, kopyalanması ve dağıtılabilmesidir.</a:t>
            </a:r>
          </a:p>
          <a:p>
            <a:pPr algn="just">
              <a:lnSpc>
                <a:spcPts val="4590"/>
              </a:lnSpc>
            </a:pPr>
            <a:endParaRPr lang="en-US" sz="2700" u="none" strike="noStrike">
              <a:solidFill>
                <a:srgbClr val="003865"/>
              </a:solidFill>
              <a:latin typeface="Clear Sans"/>
              <a:ea typeface="Clear Sans"/>
              <a:cs typeface="Clear Sans"/>
              <a:sym typeface="Clear Sans"/>
            </a:endParaRPr>
          </a:p>
          <a:p>
            <a:pPr marL="582932" lvl="1" indent="-291466" algn="just">
              <a:lnSpc>
                <a:spcPts val="4590"/>
              </a:lnSpc>
              <a:buFont typeface="Arial"/>
              <a:buChar char="•"/>
            </a:pPr>
            <a:r>
              <a:rPr lang="en-US" sz="2700" b="1" u="none" strike="noStrike">
                <a:solidFill>
                  <a:srgbClr val="003865"/>
                </a:solidFill>
                <a:latin typeface="Clear Sans Bold"/>
                <a:ea typeface="Clear Sans Bold"/>
                <a:cs typeface="Clear Sans Bold"/>
                <a:sym typeface="Clear Sans Bold"/>
              </a:rPr>
              <a:t>Geleneksel Model (Abonelik):</a:t>
            </a:r>
            <a:r>
              <a:rPr lang="en-US" sz="2700" u="none" strike="noStrike">
                <a:solidFill>
                  <a:srgbClr val="003865"/>
                </a:solidFill>
                <a:latin typeface="Clear Sans"/>
                <a:ea typeface="Clear Sans"/>
                <a:cs typeface="Clear Sans"/>
                <a:sym typeface="Clear Sans"/>
              </a:rPr>
              <a:t> Makaleyi sadece dergiye abone olan kurumlar okuyabilir (Bilgi duvar arkasındadır).</a:t>
            </a:r>
          </a:p>
          <a:p>
            <a:pPr algn="just">
              <a:lnSpc>
                <a:spcPts val="4590"/>
              </a:lnSpc>
            </a:pPr>
            <a:endParaRPr lang="en-US" sz="2700" u="none" strike="noStrike">
              <a:solidFill>
                <a:srgbClr val="003865"/>
              </a:solidFill>
              <a:latin typeface="Clear Sans"/>
              <a:ea typeface="Clear Sans"/>
              <a:cs typeface="Clear Sans"/>
              <a:sym typeface="Clear Sans"/>
            </a:endParaRPr>
          </a:p>
          <a:p>
            <a:pPr marL="582932" lvl="1" indent="-291466" algn="just">
              <a:lnSpc>
                <a:spcPts val="4590"/>
              </a:lnSpc>
              <a:buFont typeface="Arial"/>
              <a:buChar char="•"/>
            </a:pPr>
            <a:r>
              <a:rPr lang="en-US" sz="2700" b="1" u="none" strike="noStrike">
                <a:solidFill>
                  <a:srgbClr val="003865"/>
                </a:solidFill>
                <a:latin typeface="Clear Sans Bold"/>
                <a:ea typeface="Clear Sans Bold"/>
                <a:cs typeface="Clear Sans Bold"/>
                <a:sym typeface="Clear Sans Bold"/>
              </a:rPr>
              <a:t>Açık Erişim Modeli: </a:t>
            </a:r>
            <a:r>
              <a:rPr lang="en-US" sz="2700" u="none" strike="noStrike">
                <a:solidFill>
                  <a:srgbClr val="003865"/>
                </a:solidFill>
                <a:latin typeface="Clear Sans"/>
                <a:ea typeface="Clear Sans"/>
                <a:cs typeface="Clear Sans"/>
                <a:sym typeface="Clear Sans"/>
              </a:rPr>
              <a:t>Makale tüm dünyaya ücretsiz sunulur. Yayın maliyeti genellikle yazar veya kurum tarafından bir kez ödenir (APC).</a:t>
            </a: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0" name="Resim 9">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0" y="9681210"/>
            <a:ext cx="18288000" cy="605790"/>
            <a:chOff x="0" y="0"/>
            <a:chExt cx="24384000" cy="807720"/>
          </a:xfrm>
        </p:grpSpPr>
        <p:sp>
          <p:nvSpPr>
            <p:cNvPr id="3" name="Freeform 3"/>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4" name="TextBox 4"/>
          <p:cNvSpPr txBox="1"/>
          <p:nvPr/>
        </p:nvSpPr>
        <p:spPr>
          <a:xfrm>
            <a:off x="482560" y="361155"/>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err="1">
                <a:solidFill>
                  <a:schemeClr val="bg1"/>
                </a:solidFill>
                <a:latin typeface="Corporative"/>
                <a:ea typeface="Corporative"/>
                <a:cs typeface="Corporative"/>
                <a:sym typeface="Corporative"/>
              </a:rPr>
              <a:t>Açık</a:t>
            </a:r>
            <a:r>
              <a:rPr lang="en-US" sz="6333" dirty="0">
                <a:solidFill>
                  <a:schemeClr val="bg1"/>
                </a:solidFill>
                <a:latin typeface="Corporative"/>
                <a:ea typeface="Corporative"/>
                <a:cs typeface="Corporative"/>
                <a:sym typeface="Corporative"/>
              </a:rPr>
              <a:t> </a:t>
            </a:r>
            <a:r>
              <a:rPr lang="en-US" sz="6333" dirty="0" err="1">
                <a:solidFill>
                  <a:schemeClr val="bg1"/>
                </a:solidFill>
                <a:latin typeface="Corporative"/>
                <a:ea typeface="Corporative"/>
                <a:cs typeface="Corporative"/>
                <a:sym typeface="Corporative"/>
              </a:rPr>
              <a:t>Erişim</a:t>
            </a:r>
            <a:r>
              <a:rPr lang="en-US" sz="6333" dirty="0">
                <a:solidFill>
                  <a:schemeClr val="bg1"/>
                </a:solidFill>
                <a:latin typeface="Corporative"/>
                <a:ea typeface="Corporative"/>
                <a:cs typeface="Corporative"/>
                <a:sym typeface="Corporative"/>
              </a:rPr>
              <a:t> (Open Access)</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Nedir</a:t>
            </a:r>
            <a:r>
              <a:rPr lang="en-US" sz="6333" u="none" strike="noStrike" dirty="0">
                <a:solidFill>
                  <a:schemeClr val="bg1"/>
                </a:solidFill>
                <a:latin typeface="Corporative"/>
                <a:ea typeface="Corporative"/>
                <a:cs typeface="Corporative"/>
                <a:sym typeface="Corporative"/>
              </a:rPr>
              <a:t>?</a:t>
            </a:r>
          </a:p>
        </p:txBody>
      </p:sp>
      <p:sp>
        <p:nvSpPr>
          <p:cNvPr id="5" name="Freeform 5"/>
          <p:cNvSpPr/>
          <p:nvPr/>
        </p:nvSpPr>
        <p:spPr>
          <a:xfrm>
            <a:off x="445585" y="2742801"/>
            <a:ext cx="5597348" cy="3622008"/>
          </a:xfrm>
          <a:custGeom>
            <a:avLst/>
            <a:gdLst/>
            <a:ahLst/>
            <a:cxnLst/>
            <a:rect l="l" t="t" r="r" b="b"/>
            <a:pathLst>
              <a:path w="5597348" h="3622008">
                <a:moveTo>
                  <a:pt x="0" y="0"/>
                </a:moveTo>
                <a:lnTo>
                  <a:pt x="5597347" y="0"/>
                </a:lnTo>
                <a:lnTo>
                  <a:pt x="5597347" y="3622008"/>
                </a:lnTo>
                <a:lnTo>
                  <a:pt x="0" y="3622008"/>
                </a:lnTo>
                <a:lnTo>
                  <a:pt x="0" y="0"/>
                </a:lnTo>
                <a:close/>
              </a:path>
            </a:pathLst>
          </a:custGeom>
          <a:blipFill>
            <a:blip r:embed="rId3"/>
            <a:stretch>
              <a:fillRect l="-1397" r="-4978"/>
            </a:stretch>
          </a:blipFill>
        </p:spPr>
      </p:sp>
      <p:sp>
        <p:nvSpPr>
          <p:cNvPr id="6" name="Freeform 6"/>
          <p:cNvSpPr/>
          <p:nvPr/>
        </p:nvSpPr>
        <p:spPr>
          <a:xfrm>
            <a:off x="6555124" y="2742801"/>
            <a:ext cx="5537101" cy="3621752"/>
          </a:xfrm>
          <a:custGeom>
            <a:avLst/>
            <a:gdLst/>
            <a:ahLst/>
            <a:cxnLst/>
            <a:rect l="l" t="t" r="r" b="b"/>
            <a:pathLst>
              <a:path w="5537101" h="3621752">
                <a:moveTo>
                  <a:pt x="0" y="0"/>
                </a:moveTo>
                <a:lnTo>
                  <a:pt x="5537101" y="0"/>
                </a:lnTo>
                <a:lnTo>
                  <a:pt x="5537101" y="3621752"/>
                </a:lnTo>
                <a:lnTo>
                  <a:pt x="0" y="3621752"/>
                </a:lnTo>
                <a:lnTo>
                  <a:pt x="0" y="0"/>
                </a:lnTo>
                <a:close/>
              </a:path>
            </a:pathLst>
          </a:custGeom>
          <a:blipFill>
            <a:blip r:embed="rId4"/>
            <a:stretch>
              <a:fillRect/>
            </a:stretch>
          </a:blipFill>
        </p:spPr>
      </p:sp>
      <p:sp>
        <p:nvSpPr>
          <p:cNvPr id="7" name="Freeform 7"/>
          <p:cNvSpPr/>
          <p:nvPr/>
        </p:nvSpPr>
        <p:spPr>
          <a:xfrm>
            <a:off x="12604417" y="2742801"/>
            <a:ext cx="5442843" cy="3533904"/>
          </a:xfrm>
          <a:custGeom>
            <a:avLst/>
            <a:gdLst/>
            <a:ahLst/>
            <a:cxnLst/>
            <a:rect l="l" t="t" r="r" b="b"/>
            <a:pathLst>
              <a:path w="5442843" h="3533904">
                <a:moveTo>
                  <a:pt x="0" y="0"/>
                </a:moveTo>
                <a:lnTo>
                  <a:pt x="5442842" y="0"/>
                </a:lnTo>
                <a:lnTo>
                  <a:pt x="5442842" y="3533904"/>
                </a:lnTo>
                <a:lnTo>
                  <a:pt x="0" y="3533904"/>
                </a:lnTo>
                <a:lnTo>
                  <a:pt x="0" y="0"/>
                </a:lnTo>
                <a:close/>
              </a:path>
            </a:pathLst>
          </a:custGeom>
          <a:blipFill>
            <a:blip r:embed="rId5"/>
            <a:stretch>
              <a:fillRect/>
            </a:stretch>
          </a:blipFill>
        </p:spPr>
      </p:sp>
      <p:sp>
        <p:nvSpPr>
          <p:cNvPr id="8" name="TextBox 8"/>
          <p:cNvSpPr txBox="1"/>
          <p:nvPr/>
        </p:nvSpPr>
        <p:spPr>
          <a:xfrm>
            <a:off x="12778361" y="6317184"/>
            <a:ext cx="5094954" cy="2809876"/>
          </a:xfrm>
          <a:prstGeom prst="rect">
            <a:avLst/>
          </a:prstGeom>
        </p:spPr>
        <p:txBody>
          <a:bodyPr lIns="0" tIns="0" rIns="0" bIns="0" rtlCol="0" anchor="t">
            <a:spAutoFit/>
          </a:bodyPr>
          <a:lstStyle/>
          <a:p>
            <a:pPr algn="ctr">
              <a:lnSpc>
                <a:spcPts val="4574"/>
              </a:lnSpc>
            </a:pPr>
            <a:r>
              <a:rPr lang="en-US" sz="2499" b="1">
                <a:solidFill>
                  <a:srgbClr val="003865"/>
                </a:solidFill>
                <a:latin typeface="Clear Sans Bold"/>
                <a:ea typeface="Clear Sans Bold"/>
                <a:cs typeface="Clear Sans Bold"/>
                <a:sym typeface="Clear Sans Bold"/>
              </a:rPr>
              <a:t>Hibrit (Hybrid)</a:t>
            </a:r>
          </a:p>
          <a:p>
            <a:pPr algn="ctr">
              <a:lnSpc>
                <a:spcPts val="4574"/>
              </a:lnSpc>
            </a:pPr>
            <a:r>
              <a:rPr lang="en-US" sz="2499">
                <a:solidFill>
                  <a:srgbClr val="003865"/>
                </a:solidFill>
                <a:latin typeface="Clear Sans"/>
                <a:ea typeface="Clear Sans"/>
                <a:cs typeface="Clear Sans"/>
                <a:sym typeface="Clear Sans"/>
              </a:rPr>
              <a:t> Abonelik tabanlı bir dergide, yazarın tercihiyle (veya anlaşmalarla) sadece belirli makalelerin açık erişim olmasıdır.</a:t>
            </a:r>
          </a:p>
        </p:txBody>
      </p:sp>
      <p:sp>
        <p:nvSpPr>
          <p:cNvPr id="9" name="TextBox 9"/>
          <p:cNvSpPr txBox="1"/>
          <p:nvPr/>
        </p:nvSpPr>
        <p:spPr>
          <a:xfrm>
            <a:off x="1028700" y="6602934"/>
            <a:ext cx="4243170" cy="2238376"/>
          </a:xfrm>
          <a:prstGeom prst="rect">
            <a:avLst/>
          </a:prstGeom>
        </p:spPr>
        <p:txBody>
          <a:bodyPr lIns="0" tIns="0" rIns="0" bIns="0" rtlCol="0" anchor="t">
            <a:spAutoFit/>
          </a:bodyPr>
          <a:lstStyle/>
          <a:p>
            <a:pPr algn="ctr">
              <a:lnSpc>
                <a:spcPts val="4574"/>
              </a:lnSpc>
            </a:pPr>
            <a:r>
              <a:rPr lang="en-US" sz="2499" b="1">
                <a:solidFill>
                  <a:srgbClr val="003865"/>
                </a:solidFill>
                <a:latin typeface="Clear Sans Bold"/>
                <a:ea typeface="Clear Sans Bold"/>
                <a:cs typeface="Clear Sans Bold"/>
                <a:sym typeface="Clear Sans Bold"/>
              </a:rPr>
              <a:t>Altın (Gold)</a:t>
            </a:r>
          </a:p>
          <a:p>
            <a:pPr algn="ctr">
              <a:lnSpc>
                <a:spcPts val="4574"/>
              </a:lnSpc>
            </a:pPr>
            <a:r>
              <a:rPr lang="en-US" sz="2499">
                <a:solidFill>
                  <a:srgbClr val="003865"/>
                </a:solidFill>
                <a:latin typeface="Clear Sans"/>
                <a:ea typeface="Clear Sans"/>
                <a:cs typeface="Clear Sans"/>
                <a:sym typeface="Clear Sans"/>
              </a:rPr>
              <a:t> Makalenin son hali dergi sitesinde anında ve kalıcı olarak ücretsiz erişime açılır.</a:t>
            </a:r>
          </a:p>
        </p:txBody>
      </p:sp>
      <p:sp>
        <p:nvSpPr>
          <p:cNvPr id="10" name="TextBox 10"/>
          <p:cNvSpPr txBox="1"/>
          <p:nvPr/>
        </p:nvSpPr>
        <p:spPr>
          <a:xfrm>
            <a:off x="7035365" y="6407198"/>
            <a:ext cx="4217270" cy="3381375"/>
          </a:xfrm>
          <a:prstGeom prst="rect">
            <a:avLst/>
          </a:prstGeom>
        </p:spPr>
        <p:txBody>
          <a:bodyPr lIns="0" tIns="0" rIns="0" bIns="0" rtlCol="0" anchor="t">
            <a:spAutoFit/>
          </a:bodyPr>
          <a:lstStyle/>
          <a:p>
            <a:pPr algn="ctr">
              <a:lnSpc>
                <a:spcPts val="4574"/>
              </a:lnSpc>
            </a:pPr>
            <a:r>
              <a:rPr lang="en-US" sz="2499" b="1">
                <a:solidFill>
                  <a:srgbClr val="003865"/>
                </a:solidFill>
                <a:latin typeface="Clear Sans Bold"/>
                <a:ea typeface="Clear Sans Bold"/>
                <a:cs typeface="Clear Sans Bold"/>
                <a:sym typeface="Clear Sans Bold"/>
              </a:rPr>
              <a:t>Yeşil (Green)</a:t>
            </a:r>
          </a:p>
          <a:p>
            <a:pPr algn="ctr">
              <a:lnSpc>
                <a:spcPts val="4574"/>
              </a:lnSpc>
            </a:pPr>
            <a:r>
              <a:rPr lang="en-US" sz="2499">
                <a:solidFill>
                  <a:srgbClr val="003865"/>
                </a:solidFill>
                <a:latin typeface="Clear Sans"/>
                <a:ea typeface="Clear Sans"/>
                <a:cs typeface="Clear Sans"/>
                <a:sym typeface="Clear Sans"/>
              </a:rPr>
              <a:t> Makalenin bir kopyasının kurumsal arşivlerde </a:t>
            </a:r>
          </a:p>
          <a:p>
            <a:pPr algn="ctr">
              <a:lnSpc>
                <a:spcPts val="4574"/>
              </a:lnSpc>
            </a:pPr>
            <a:r>
              <a:rPr lang="en-US" sz="2499">
                <a:solidFill>
                  <a:srgbClr val="003865"/>
                </a:solidFill>
                <a:latin typeface="Clear Sans"/>
                <a:ea typeface="Clear Sans"/>
                <a:cs typeface="Clear Sans"/>
                <a:sym typeface="Clear Sans"/>
              </a:rPr>
              <a:t>(Örn: ERÜ Açık Arşiv) depolanmasıdır.</a:t>
            </a:r>
          </a:p>
          <a:p>
            <a:pPr algn="l">
              <a:lnSpc>
                <a:spcPts val="4574"/>
              </a:lnSpc>
            </a:pPr>
            <a:endParaRPr lang="en-US" sz="2499">
              <a:solidFill>
                <a:srgbClr val="003865"/>
              </a:solidFill>
              <a:latin typeface="Clear Sans"/>
              <a:ea typeface="Clear Sans"/>
              <a:cs typeface="Clear Sans"/>
              <a:sym typeface="Clear Sans"/>
            </a:endParaRPr>
          </a:p>
        </p:txBody>
      </p:sp>
      <p:sp>
        <p:nvSpPr>
          <p:cNvPr id="11" name="TextBox 11"/>
          <p:cNvSpPr txBox="1"/>
          <p:nvPr/>
        </p:nvSpPr>
        <p:spPr>
          <a:xfrm>
            <a:off x="482560" y="1893551"/>
            <a:ext cx="9763125" cy="658749"/>
          </a:xfrm>
          <a:prstGeom prst="rect">
            <a:avLst/>
          </a:prstGeom>
        </p:spPr>
        <p:txBody>
          <a:bodyPr lIns="0" tIns="0" rIns="0" bIns="0" rtlCol="0" anchor="t">
            <a:spAutoFit/>
          </a:bodyPr>
          <a:lstStyle/>
          <a:p>
            <a:pPr marL="0" lvl="0" indent="0" algn="l">
              <a:lnSpc>
                <a:spcPts val="5342"/>
              </a:lnSpc>
              <a:spcBef>
                <a:spcPct val="0"/>
              </a:spcBef>
            </a:pPr>
            <a:r>
              <a:rPr lang="en-US" sz="3899" u="none" strike="noStrike">
                <a:solidFill>
                  <a:srgbClr val="003865"/>
                </a:solidFill>
                <a:latin typeface="Clear Sans"/>
                <a:ea typeface="Clear Sans"/>
                <a:cs typeface="Clear Sans"/>
                <a:sym typeface="Clear Sans"/>
              </a:rPr>
              <a:t>Açık Erişim Türleri</a:t>
            </a:r>
          </a:p>
        </p:txBody>
      </p:sp>
      <p:pic>
        <p:nvPicPr>
          <p:cNvPr id="13" name="Resi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4" name="Resim 13">
            <a:extLst>
              <a:ext uri="{FF2B5EF4-FFF2-40B4-BE49-F238E27FC236}">
                <a16:creationId xmlns:a16="http://schemas.microsoft.com/office/drawing/2014/main" id="{182ECFF9-04B8-6210-8916-87A36B94E8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303114" y="290416"/>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a:solidFill>
                  <a:schemeClr val="bg1"/>
                </a:solidFill>
                <a:latin typeface="Corporative"/>
                <a:ea typeface="Corporative"/>
                <a:cs typeface="Corporative"/>
                <a:sym typeface="Corporative"/>
              </a:rPr>
              <a:t> Açık Erişim (Open Access)</a:t>
            </a:r>
          </a:p>
        </p:txBody>
      </p:sp>
      <p:sp>
        <p:nvSpPr>
          <p:cNvPr id="7" name="TextBox 7"/>
          <p:cNvSpPr txBox="1"/>
          <p:nvPr/>
        </p:nvSpPr>
        <p:spPr>
          <a:xfrm>
            <a:off x="1028700" y="3152883"/>
            <a:ext cx="15063992" cy="2857500"/>
          </a:xfrm>
          <a:prstGeom prst="rect">
            <a:avLst/>
          </a:prstGeom>
        </p:spPr>
        <p:txBody>
          <a:bodyPr lIns="0" tIns="0" rIns="0" bIns="0" rtlCol="0" anchor="t">
            <a:spAutoFit/>
          </a:bodyPr>
          <a:lstStyle/>
          <a:p>
            <a:pPr algn="just">
              <a:lnSpc>
                <a:spcPts val="4590"/>
              </a:lnSpc>
              <a:spcBef>
                <a:spcPct val="0"/>
              </a:spcBef>
            </a:pPr>
            <a:r>
              <a:rPr lang="en-US" sz="2700">
                <a:solidFill>
                  <a:srgbClr val="003865"/>
                </a:solidFill>
                <a:latin typeface="Clear Sans"/>
                <a:ea typeface="Clear Sans"/>
                <a:cs typeface="Clear Sans"/>
                <a:sym typeface="Clear Sans"/>
              </a:rPr>
              <a:t>1) </a:t>
            </a:r>
            <a:r>
              <a:rPr lang="en-US" sz="2700" u="none" strike="noStrike">
                <a:solidFill>
                  <a:srgbClr val="003865"/>
                </a:solidFill>
                <a:latin typeface="Clear Sans"/>
                <a:ea typeface="Clear Sans"/>
                <a:cs typeface="Clear Sans"/>
                <a:sym typeface="Clear Sans"/>
              </a:rPr>
              <a:t>Daha Fazla Atıf, Daha Fazla Etki</a:t>
            </a:r>
          </a:p>
          <a:p>
            <a:pPr marL="582932" lvl="1" indent="-291466" algn="just">
              <a:lnSpc>
                <a:spcPts val="4590"/>
              </a:lnSpc>
              <a:spcBef>
                <a:spcPct val="0"/>
              </a:spcBef>
              <a:buFont typeface="Arial"/>
              <a:buChar char="•"/>
            </a:pPr>
            <a:r>
              <a:rPr lang="en-US" sz="2700" u="none" strike="noStrike">
                <a:solidFill>
                  <a:srgbClr val="003865"/>
                </a:solidFill>
                <a:latin typeface="Clear Sans"/>
                <a:ea typeface="Clear Sans"/>
                <a:cs typeface="Clear Sans"/>
                <a:sym typeface="Clear Sans"/>
              </a:rPr>
              <a:t>Araştırmalar, açık erişim makalelerin kapalı erişimli olanlara göre %50-200 oranında daha fazla indirildiğini ve daha hızlı atıf aldığını göstermektedir.</a:t>
            </a:r>
          </a:p>
          <a:p>
            <a:pPr marL="582932" lvl="1" indent="-291466" algn="just">
              <a:lnSpc>
                <a:spcPts val="4590"/>
              </a:lnSpc>
              <a:spcBef>
                <a:spcPct val="0"/>
              </a:spcBef>
              <a:buFont typeface="Arial"/>
              <a:buChar char="•"/>
            </a:pPr>
            <a:r>
              <a:rPr lang="en-US" sz="2700" u="none" strike="noStrike">
                <a:solidFill>
                  <a:srgbClr val="003865"/>
                </a:solidFill>
                <a:latin typeface="Clear Sans"/>
                <a:ea typeface="Clear Sans"/>
                <a:cs typeface="Clear Sans"/>
                <a:sym typeface="Clear Sans"/>
              </a:rPr>
              <a:t>Bilgiye erişim engeli kalktığında, çalışmanız gelişmekte olan ülkelerdeki araştırmacılara da ulaşır.</a:t>
            </a:r>
          </a:p>
        </p:txBody>
      </p:sp>
      <p:sp>
        <p:nvSpPr>
          <p:cNvPr id="8" name="TextBox 8"/>
          <p:cNvSpPr txBox="1"/>
          <p:nvPr/>
        </p:nvSpPr>
        <p:spPr>
          <a:xfrm>
            <a:off x="1028700" y="6391383"/>
            <a:ext cx="15063992" cy="2857500"/>
          </a:xfrm>
          <a:prstGeom prst="rect">
            <a:avLst/>
          </a:prstGeom>
        </p:spPr>
        <p:txBody>
          <a:bodyPr lIns="0" tIns="0" rIns="0" bIns="0" rtlCol="0" anchor="t">
            <a:spAutoFit/>
          </a:bodyPr>
          <a:lstStyle/>
          <a:p>
            <a:pPr algn="just">
              <a:lnSpc>
                <a:spcPts val="4590"/>
              </a:lnSpc>
              <a:spcBef>
                <a:spcPct val="0"/>
              </a:spcBef>
            </a:pPr>
            <a:r>
              <a:rPr lang="en-US" sz="2700">
                <a:solidFill>
                  <a:srgbClr val="003865"/>
                </a:solidFill>
                <a:latin typeface="Clear Sans"/>
                <a:ea typeface="Clear Sans"/>
                <a:cs typeface="Clear Sans"/>
                <a:sym typeface="Clear Sans"/>
              </a:rPr>
              <a:t>2) </a:t>
            </a:r>
            <a:r>
              <a:rPr lang="en-US" sz="2700" u="none" strike="noStrike">
                <a:solidFill>
                  <a:srgbClr val="003865"/>
                </a:solidFill>
                <a:latin typeface="Clear Sans"/>
                <a:ea typeface="Clear Sans"/>
                <a:cs typeface="Clear Sans"/>
                <a:sym typeface="Clear Sans"/>
              </a:rPr>
              <a:t>Fon Sağlayıcıların Talepleri (Zorunluluklar)</a:t>
            </a:r>
          </a:p>
          <a:p>
            <a:pPr marL="582932" lvl="1" indent="-291466" algn="just">
              <a:lnSpc>
                <a:spcPts val="4590"/>
              </a:lnSpc>
              <a:spcBef>
                <a:spcPct val="0"/>
              </a:spcBef>
              <a:buFont typeface="Arial"/>
              <a:buChar char="•"/>
            </a:pPr>
            <a:r>
              <a:rPr lang="en-US" sz="2700" u="none" strike="noStrike">
                <a:solidFill>
                  <a:srgbClr val="003865"/>
                </a:solidFill>
                <a:latin typeface="Clear Sans"/>
                <a:ea typeface="Clear Sans"/>
                <a:cs typeface="Clear Sans"/>
                <a:sym typeface="Clear Sans"/>
              </a:rPr>
              <a:t>TÜBİTAK ve Avrupa Birliği (Horizon Europe): Artık destekledikleri projelerden çıkan yayınların "Açık Erişim" olmasını şart koşmaktadır.</a:t>
            </a:r>
          </a:p>
          <a:p>
            <a:pPr marL="582932" lvl="1" indent="-291466" algn="just">
              <a:lnSpc>
                <a:spcPts val="4590"/>
              </a:lnSpc>
              <a:spcBef>
                <a:spcPct val="0"/>
              </a:spcBef>
              <a:buFont typeface="Arial"/>
              <a:buChar char="•"/>
            </a:pPr>
            <a:r>
              <a:rPr lang="en-US" sz="2700" u="none" strike="noStrike">
                <a:solidFill>
                  <a:srgbClr val="003865"/>
                </a:solidFill>
                <a:latin typeface="Clear Sans"/>
                <a:ea typeface="Clear Sans"/>
                <a:cs typeface="Clear Sans"/>
                <a:sym typeface="Clear Sans"/>
              </a:rPr>
              <a:t>Plan S: Dünya çapındaki birçok fon sağlayıcı, kamu kaynaklı araştırmaların derhal açık erişim olmasını talep eden bir politika izlemektedir.</a:t>
            </a:r>
          </a:p>
        </p:txBody>
      </p:sp>
      <p:sp>
        <p:nvSpPr>
          <p:cNvPr id="9" name="TextBox 9"/>
          <p:cNvSpPr txBox="1"/>
          <p:nvPr/>
        </p:nvSpPr>
        <p:spPr>
          <a:xfrm>
            <a:off x="640203" y="2114452"/>
            <a:ext cx="11062277" cy="658749"/>
          </a:xfrm>
          <a:prstGeom prst="rect">
            <a:avLst/>
          </a:prstGeom>
        </p:spPr>
        <p:txBody>
          <a:bodyPr lIns="0" tIns="0" rIns="0" bIns="0" rtlCol="0" anchor="t">
            <a:spAutoFit/>
          </a:bodyPr>
          <a:lstStyle/>
          <a:p>
            <a:pPr marL="0" lvl="0" indent="0" algn="l">
              <a:lnSpc>
                <a:spcPts val="5342"/>
              </a:lnSpc>
              <a:spcBef>
                <a:spcPct val="0"/>
              </a:spcBef>
            </a:pPr>
            <a:r>
              <a:rPr lang="en-US" sz="3899" u="none" strike="noStrike">
                <a:solidFill>
                  <a:srgbClr val="003865"/>
                </a:solidFill>
                <a:latin typeface="Clear Sans"/>
                <a:ea typeface="Clear Sans"/>
                <a:cs typeface="Clear Sans"/>
                <a:sym typeface="Clear Sans"/>
              </a:rPr>
              <a:t>Açık Erişimin Stratejik Önemi ve Avantajları</a:t>
            </a: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25021" y="17628"/>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602672" y="304041"/>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 </a:t>
            </a:r>
            <a:r>
              <a:rPr lang="en-US" sz="6333" dirty="0" err="1">
                <a:solidFill>
                  <a:schemeClr val="bg1"/>
                </a:solidFill>
                <a:latin typeface="Corporative"/>
                <a:ea typeface="Corporative"/>
                <a:cs typeface="Corporative"/>
                <a:sym typeface="Corporative"/>
              </a:rPr>
              <a:t>Açık</a:t>
            </a:r>
            <a:r>
              <a:rPr lang="en-US" sz="6333" dirty="0">
                <a:solidFill>
                  <a:schemeClr val="bg1"/>
                </a:solidFill>
                <a:latin typeface="Corporative"/>
                <a:ea typeface="Corporative"/>
                <a:cs typeface="Corporative"/>
                <a:sym typeface="Corporative"/>
              </a:rPr>
              <a:t> </a:t>
            </a:r>
            <a:r>
              <a:rPr lang="en-US" sz="6333" dirty="0" err="1">
                <a:solidFill>
                  <a:schemeClr val="bg1"/>
                </a:solidFill>
                <a:latin typeface="Corporative"/>
                <a:ea typeface="Corporative"/>
                <a:cs typeface="Corporative"/>
                <a:sym typeface="Corporative"/>
              </a:rPr>
              <a:t>Erişim</a:t>
            </a:r>
            <a:r>
              <a:rPr lang="en-US" sz="6333" dirty="0">
                <a:solidFill>
                  <a:schemeClr val="bg1"/>
                </a:solidFill>
                <a:latin typeface="Corporative"/>
                <a:ea typeface="Corporative"/>
                <a:cs typeface="Corporative"/>
                <a:sym typeface="Corporative"/>
              </a:rPr>
              <a:t> (Open Access)</a:t>
            </a:r>
          </a:p>
        </p:txBody>
      </p:sp>
      <p:sp>
        <p:nvSpPr>
          <p:cNvPr id="7" name="TextBox 7"/>
          <p:cNvSpPr txBox="1"/>
          <p:nvPr/>
        </p:nvSpPr>
        <p:spPr>
          <a:xfrm>
            <a:off x="640203" y="2114452"/>
            <a:ext cx="11062277" cy="658749"/>
          </a:xfrm>
          <a:prstGeom prst="rect">
            <a:avLst/>
          </a:prstGeom>
        </p:spPr>
        <p:txBody>
          <a:bodyPr lIns="0" tIns="0" rIns="0" bIns="0" rtlCol="0" anchor="t">
            <a:spAutoFit/>
          </a:bodyPr>
          <a:lstStyle/>
          <a:p>
            <a:pPr marL="0" lvl="0" indent="0" algn="l">
              <a:lnSpc>
                <a:spcPts val="5342"/>
              </a:lnSpc>
              <a:spcBef>
                <a:spcPct val="0"/>
              </a:spcBef>
            </a:pPr>
            <a:r>
              <a:rPr lang="en-US" sz="3899" u="none" strike="noStrike">
                <a:solidFill>
                  <a:srgbClr val="003865"/>
                </a:solidFill>
                <a:latin typeface="Clear Sans"/>
                <a:ea typeface="Clear Sans"/>
                <a:cs typeface="Clear Sans"/>
                <a:sym typeface="Clear Sans"/>
              </a:rPr>
              <a:t>Açık Erişimin Stratejik Önemi ve Avantajları</a:t>
            </a:r>
          </a:p>
        </p:txBody>
      </p:sp>
      <p:sp>
        <p:nvSpPr>
          <p:cNvPr id="8" name="TextBox 8"/>
          <p:cNvSpPr txBox="1"/>
          <p:nvPr/>
        </p:nvSpPr>
        <p:spPr>
          <a:xfrm>
            <a:off x="1028700" y="3318711"/>
            <a:ext cx="15063992" cy="2276258"/>
          </a:xfrm>
          <a:prstGeom prst="rect">
            <a:avLst/>
          </a:prstGeom>
        </p:spPr>
        <p:txBody>
          <a:bodyPr lIns="0" tIns="0" rIns="0" bIns="0" rtlCol="0" anchor="t">
            <a:spAutoFit/>
          </a:bodyPr>
          <a:lstStyle/>
          <a:p>
            <a:pPr algn="just">
              <a:lnSpc>
                <a:spcPts val="4590"/>
              </a:lnSpc>
              <a:spcBef>
                <a:spcPct val="0"/>
              </a:spcBef>
            </a:pPr>
            <a:r>
              <a:rPr lang="en-US" sz="2700">
                <a:solidFill>
                  <a:srgbClr val="003865"/>
                </a:solidFill>
                <a:latin typeface="Clear Sans"/>
                <a:ea typeface="Clear Sans"/>
                <a:cs typeface="Clear Sans"/>
                <a:sym typeface="Clear Sans"/>
              </a:rPr>
              <a:t>3) </a:t>
            </a:r>
            <a:r>
              <a:rPr lang="en-US" sz="2700" u="none" strike="noStrike">
                <a:solidFill>
                  <a:srgbClr val="003865"/>
                </a:solidFill>
                <a:latin typeface="Clear Sans"/>
                <a:ea typeface="Clear Sans"/>
                <a:cs typeface="Clear Sans"/>
                <a:sym typeface="Clear Sans"/>
              </a:rPr>
              <a:t>Bilimsel İş Birliği ve Şeffaflık</a:t>
            </a:r>
          </a:p>
          <a:p>
            <a:pPr marL="582932" lvl="1" indent="-291466" algn="just">
              <a:lnSpc>
                <a:spcPts val="4590"/>
              </a:lnSpc>
              <a:spcBef>
                <a:spcPct val="0"/>
              </a:spcBef>
              <a:buFont typeface="Arial"/>
              <a:buChar char="•"/>
            </a:pPr>
            <a:r>
              <a:rPr lang="en-US" sz="2700" u="none" strike="noStrike">
                <a:solidFill>
                  <a:srgbClr val="003865"/>
                </a:solidFill>
                <a:latin typeface="Clear Sans"/>
                <a:ea typeface="Clear Sans"/>
                <a:cs typeface="Clear Sans"/>
                <a:sym typeface="Clear Sans"/>
              </a:rPr>
              <a:t>Verilerin ve sonuçların şeffaf paylaşımı, bilimsel sahteciliği önler ve disiplinlerarası iş birliğini tetikler.</a:t>
            </a:r>
          </a:p>
          <a:p>
            <a:pPr marL="582932" lvl="1" indent="-291466" algn="just">
              <a:lnSpc>
                <a:spcPts val="4590"/>
              </a:lnSpc>
              <a:spcBef>
                <a:spcPct val="0"/>
              </a:spcBef>
              <a:buFont typeface="Arial"/>
              <a:buChar char="•"/>
            </a:pPr>
            <a:r>
              <a:rPr lang="en-US" sz="2700" u="none" strike="noStrike">
                <a:solidFill>
                  <a:srgbClr val="003865"/>
                </a:solidFill>
                <a:latin typeface="Clear Sans"/>
                <a:ea typeface="Clear Sans"/>
                <a:cs typeface="Clear Sans"/>
                <a:sym typeface="Clear Sans"/>
              </a:rPr>
              <a:t>Araştırmacı için "Görünürlük = Prestij" formülünü hayata geçirir.</a:t>
            </a:r>
          </a:p>
        </p:txBody>
      </p:sp>
      <p:sp>
        <p:nvSpPr>
          <p:cNvPr id="9" name="Freeform 9"/>
          <p:cNvSpPr/>
          <p:nvPr/>
        </p:nvSpPr>
        <p:spPr>
          <a:xfrm rot="-1914325">
            <a:off x="15031406" y="6623809"/>
            <a:ext cx="2806653" cy="2504938"/>
          </a:xfrm>
          <a:custGeom>
            <a:avLst/>
            <a:gdLst/>
            <a:ahLst/>
            <a:cxnLst/>
            <a:rect l="l" t="t" r="r" b="b"/>
            <a:pathLst>
              <a:path w="2806653" h="2504938">
                <a:moveTo>
                  <a:pt x="0" y="0"/>
                </a:moveTo>
                <a:lnTo>
                  <a:pt x="2806653" y="0"/>
                </a:lnTo>
                <a:lnTo>
                  <a:pt x="2806653" y="2504938"/>
                </a:lnTo>
                <a:lnTo>
                  <a:pt x="0" y="25049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340645" y="307050"/>
            <a:ext cx="17279940" cy="865622"/>
          </a:xfrm>
          <a:prstGeom prst="rect">
            <a:avLst/>
          </a:prstGeom>
        </p:spPr>
        <p:txBody>
          <a:bodyPr lIns="0" tIns="0" rIns="0" bIns="0" rtlCol="0" anchor="t">
            <a:spAutoFit/>
          </a:bodyPr>
          <a:lstStyle/>
          <a:p>
            <a:pPr marL="0" lvl="0" indent="0" algn="just">
              <a:lnSpc>
                <a:spcPts val="7600"/>
              </a:lnSpc>
              <a:spcBef>
                <a:spcPct val="0"/>
              </a:spcBef>
            </a:pPr>
            <a:r>
              <a:rPr lang="en-US" sz="4800" dirty="0">
                <a:solidFill>
                  <a:schemeClr val="bg1"/>
                </a:solidFill>
                <a:latin typeface="Corporative"/>
                <a:ea typeface="Corporative"/>
                <a:cs typeface="Corporative"/>
                <a:sym typeface="Corporative"/>
              </a:rPr>
              <a:t> "Oku </a:t>
            </a:r>
            <a:r>
              <a:rPr lang="en-US" sz="4800" dirty="0" err="1">
                <a:solidFill>
                  <a:schemeClr val="bg1"/>
                </a:solidFill>
                <a:latin typeface="Corporative"/>
                <a:ea typeface="Corporative"/>
                <a:cs typeface="Corporative"/>
                <a:sym typeface="Corporative"/>
              </a:rPr>
              <a:t>ve</a:t>
            </a:r>
            <a:r>
              <a:rPr lang="en-US" sz="4800" dirty="0">
                <a:solidFill>
                  <a:schemeClr val="bg1"/>
                </a:solidFill>
                <a:latin typeface="Corporative"/>
                <a:ea typeface="Corporative"/>
                <a:cs typeface="Corporative"/>
                <a:sym typeface="Corporative"/>
              </a:rPr>
              <a:t> </a:t>
            </a:r>
            <a:r>
              <a:rPr lang="en-US" sz="4800" dirty="0" err="1">
                <a:solidFill>
                  <a:schemeClr val="bg1"/>
                </a:solidFill>
                <a:latin typeface="Corporative"/>
                <a:ea typeface="Corporative"/>
                <a:cs typeface="Corporative"/>
                <a:sym typeface="Corporative"/>
              </a:rPr>
              <a:t>Yayımla</a:t>
            </a:r>
            <a:r>
              <a:rPr lang="en-US" sz="4800" dirty="0">
                <a:solidFill>
                  <a:schemeClr val="bg1"/>
                </a:solidFill>
                <a:latin typeface="Corporative"/>
                <a:ea typeface="Corporative"/>
                <a:cs typeface="Corporative"/>
                <a:sym typeface="Corporative"/>
              </a:rPr>
              <a:t>" (Read &amp; Publish) </a:t>
            </a:r>
            <a:r>
              <a:rPr lang="en-US" sz="4800" dirty="0" err="1">
                <a:solidFill>
                  <a:schemeClr val="bg1"/>
                </a:solidFill>
                <a:latin typeface="Corporative"/>
                <a:ea typeface="Corporative"/>
                <a:cs typeface="Corporative"/>
                <a:sym typeface="Corporative"/>
              </a:rPr>
              <a:t>Nedir</a:t>
            </a:r>
            <a:r>
              <a:rPr lang="en-US" sz="4800" dirty="0">
                <a:solidFill>
                  <a:schemeClr val="bg1"/>
                </a:solidFill>
                <a:latin typeface="Corporative"/>
                <a:ea typeface="Corporative"/>
                <a:cs typeface="Corporative"/>
                <a:sym typeface="Corporative"/>
              </a:rPr>
              <a:t>?</a:t>
            </a:r>
          </a:p>
        </p:txBody>
      </p:sp>
      <p:sp>
        <p:nvSpPr>
          <p:cNvPr id="7" name="TextBox 7"/>
          <p:cNvSpPr txBox="1"/>
          <p:nvPr/>
        </p:nvSpPr>
        <p:spPr>
          <a:xfrm>
            <a:off x="1028700" y="2792555"/>
            <a:ext cx="15063992" cy="2276258"/>
          </a:xfrm>
          <a:prstGeom prst="rect">
            <a:avLst/>
          </a:prstGeom>
        </p:spPr>
        <p:txBody>
          <a:bodyPr lIns="0" tIns="0" rIns="0" bIns="0" rtlCol="0" anchor="t">
            <a:spAutoFit/>
          </a:bodyPr>
          <a:lstStyle/>
          <a:p>
            <a:pPr algn="ctr">
              <a:lnSpc>
                <a:spcPts val="4590"/>
              </a:lnSpc>
              <a:spcBef>
                <a:spcPct val="0"/>
              </a:spcBef>
            </a:pPr>
            <a:r>
              <a:rPr lang="en-US" sz="2700" u="none" strike="noStrike">
                <a:solidFill>
                  <a:srgbClr val="003865"/>
                </a:solidFill>
                <a:latin typeface="Clear Sans"/>
                <a:ea typeface="Clear Sans"/>
                <a:cs typeface="Clear Sans"/>
                <a:sym typeface="Clear Sans"/>
              </a:rPr>
              <a:t>TÜBİTAK ULAKBİM, Türkiye'deki üniversiteler adına büyük yayıncılarla özel anlaşmalar yapar.</a:t>
            </a:r>
          </a:p>
          <a:p>
            <a:pPr algn="ctr">
              <a:lnSpc>
                <a:spcPts val="4590"/>
              </a:lnSpc>
              <a:spcBef>
                <a:spcPct val="0"/>
              </a:spcBef>
            </a:pPr>
            <a:r>
              <a:rPr lang="en-US" sz="2700" u="none" strike="noStrike">
                <a:solidFill>
                  <a:srgbClr val="003865"/>
                </a:solidFill>
                <a:latin typeface="Clear Sans"/>
                <a:ea typeface="Clear Sans"/>
                <a:cs typeface="Clear Sans"/>
                <a:sym typeface="Clear Sans"/>
              </a:rPr>
              <a:t>Bu anlaşmalar kurumlara sadece dergileri okuma hakkı değil, aynı zamanda yazarlara ek bir ücret (APC) ödemeden açık erişim yayın yapma hakkı da tanır.</a:t>
            </a:r>
          </a:p>
          <a:p>
            <a:pPr algn="just">
              <a:lnSpc>
                <a:spcPts val="4590"/>
              </a:lnSpc>
              <a:spcBef>
                <a:spcPct val="0"/>
              </a:spcBef>
            </a:pPr>
            <a:endParaRPr lang="en-US" sz="2700" u="none" strike="noStrike">
              <a:solidFill>
                <a:srgbClr val="003865"/>
              </a:solidFill>
              <a:latin typeface="Clear Sans"/>
              <a:ea typeface="Clear Sans"/>
              <a:cs typeface="Clear Sans"/>
              <a:sym typeface="Clear Sans"/>
            </a:endParaRPr>
          </a:p>
        </p:txBody>
      </p:sp>
      <p:sp>
        <p:nvSpPr>
          <p:cNvPr id="8" name="Freeform 8"/>
          <p:cNvSpPr/>
          <p:nvPr/>
        </p:nvSpPr>
        <p:spPr>
          <a:xfrm>
            <a:off x="6780812" y="6181193"/>
            <a:ext cx="2997181" cy="1959407"/>
          </a:xfrm>
          <a:custGeom>
            <a:avLst/>
            <a:gdLst/>
            <a:ahLst/>
            <a:cxnLst/>
            <a:rect l="l" t="t" r="r" b="b"/>
            <a:pathLst>
              <a:path w="2997181" h="1959407">
                <a:moveTo>
                  <a:pt x="0" y="0"/>
                </a:moveTo>
                <a:lnTo>
                  <a:pt x="2997181" y="0"/>
                </a:lnTo>
                <a:lnTo>
                  <a:pt x="2997181" y="1959407"/>
                </a:lnTo>
                <a:lnTo>
                  <a:pt x="0" y="19594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11115368" y="5379884"/>
            <a:ext cx="8072960" cy="3438200"/>
          </a:xfrm>
          <a:prstGeom prst="rect">
            <a:avLst/>
          </a:prstGeom>
        </p:spPr>
        <p:txBody>
          <a:bodyPr lIns="0" tIns="0" rIns="0" bIns="0" rtlCol="0" anchor="t">
            <a:spAutoFit/>
          </a:bodyPr>
          <a:lstStyle/>
          <a:p>
            <a:pPr marL="0" lvl="0" indent="0" algn="just">
              <a:lnSpc>
                <a:spcPts val="4590"/>
              </a:lnSpc>
              <a:spcBef>
                <a:spcPct val="0"/>
              </a:spcBef>
            </a:pPr>
            <a:r>
              <a:rPr lang="en-US" sz="2700" u="none" strike="noStrike">
                <a:solidFill>
                  <a:srgbClr val="003865"/>
                </a:solidFill>
                <a:latin typeface="Clear Sans"/>
                <a:ea typeface="Clear Sans"/>
                <a:cs typeface="Clear Sans"/>
                <a:sym typeface="Clear Sans"/>
              </a:rPr>
              <a:t>1.Springer Nature </a:t>
            </a:r>
          </a:p>
          <a:p>
            <a:pPr marL="0" lvl="0" indent="0" algn="just">
              <a:lnSpc>
                <a:spcPts val="4590"/>
              </a:lnSpc>
              <a:spcBef>
                <a:spcPct val="0"/>
              </a:spcBef>
            </a:pPr>
            <a:r>
              <a:rPr lang="en-US" sz="2700" u="none" strike="noStrike">
                <a:solidFill>
                  <a:srgbClr val="003865"/>
                </a:solidFill>
                <a:latin typeface="Clear Sans"/>
                <a:ea typeface="Clear Sans"/>
                <a:cs typeface="Clear Sans"/>
                <a:sym typeface="Clear Sans"/>
              </a:rPr>
              <a:t>2.Wiley</a:t>
            </a:r>
          </a:p>
          <a:p>
            <a:pPr marL="0" lvl="0" indent="0" algn="just">
              <a:lnSpc>
                <a:spcPts val="4590"/>
              </a:lnSpc>
              <a:spcBef>
                <a:spcPct val="0"/>
              </a:spcBef>
            </a:pPr>
            <a:r>
              <a:rPr lang="en-US" sz="2700" u="none" strike="noStrike">
                <a:solidFill>
                  <a:srgbClr val="003865"/>
                </a:solidFill>
                <a:latin typeface="Clear Sans"/>
                <a:ea typeface="Clear Sans"/>
                <a:cs typeface="Clear Sans"/>
                <a:sym typeface="Clear Sans"/>
              </a:rPr>
              <a:t>3.The Royal Society of Chemistry - RSC </a:t>
            </a:r>
          </a:p>
          <a:p>
            <a:pPr marL="0" lvl="0" indent="0" algn="just">
              <a:lnSpc>
                <a:spcPts val="4590"/>
              </a:lnSpc>
              <a:spcBef>
                <a:spcPct val="0"/>
              </a:spcBef>
            </a:pPr>
            <a:r>
              <a:rPr lang="en-US" sz="2700" u="none" strike="noStrike">
                <a:solidFill>
                  <a:srgbClr val="003865"/>
                </a:solidFill>
                <a:latin typeface="Clear Sans"/>
                <a:ea typeface="Clear Sans"/>
                <a:cs typeface="Clear Sans"/>
                <a:sym typeface="Clear Sans"/>
              </a:rPr>
              <a:t>4.Cambridge University Press - CUP </a:t>
            </a:r>
          </a:p>
          <a:p>
            <a:pPr marL="0" lvl="0" indent="0" algn="just">
              <a:lnSpc>
                <a:spcPts val="4590"/>
              </a:lnSpc>
              <a:spcBef>
                <a:spcPct val="0"/>
              </a:spcBef>
            </a:pPr>
            <a:r>
              <a:rPr lang="en-US" sz="2700" u="none" strike="noStrike">
                <a:solidFill>
                  <a:srgbClr val="003865"/>
                </a:solidFill>
                <a:latin typeface="Clear Sans"/>
                <a:ea typeface="Clear Sans"/>
                <a:cs typeface="Clear Sans"/>
                <a:sym typeface="Clear Sans"/>
              </a:rPr>
              <a:t>5.IOP Publishing</a:t>
            </a:r>
          </a:p>
          <a:p>
            <a:pPr marL="0" lvl="0" indent="0" algn="just">
              <a:lnSpc>
                <a:spcPts val="4590"/>
              </a:lnSpc>
              <a:spcBef>
                <a:spcPct val="0"/>
              </a:spcBef>
            </a:pPr>
            <a:r>
              <a:rPr lang="en-US" sz="2700" u="none" strike="noStrike">
                <a:solidFill>
                  <a:srgbClr val="003865"/>
                </a:solidFill>
                <a:latin typeface="Clear Sans"/>
                <a:ea typeface="Clear Sans"/>
                <a:cs typeface="Clear Sans"/>
                <a:sym typeface="Clear Sans"/>
              </a:rPr>
              <a:t>6.Oxford University Press (OUP)</a:t>
            </a:r>
          </a:p>
        </p:txBody>
      </p:sp>
      <p:sp>
        <p:nvSpPr>
          <p:cNvPr id="10" name="TextBox 10"/>
          <p:cNvSpPr txBox="1"/>
          <p:nvPr/>
        </p:nvSpPr>
        <p:spPr>
          <a:xfrm>
            <a:off x="2054811" y="6465598"/>
            <a:ext cx="2882949" cy="1247721"/>
          </a:xfrm>
          <a:prstGeom prst="rect">
            <a:avLst/>
          </a:prstGeom>
        </p:spPr>
        <p:txBody>
          <a:bodyPr lIns="0" tIns="0" rIns="0" bIns="0" rtlCol="0" anchor="t">
            <a:spAutoFit/>
          </a:bodyPr>
          <a:lstStyle/>
          <a:p>
            <a:pPr marL="0" lvl="0" indent="0" algn="ctr">
              <a:lnSpc>
                <a:spcPts val="5100"/>
              </a:lnSpc>
              <a:spcBef>
                <a:spcPct val="0"/>
              </a:spcBef>
            </a:pPr>
            <a:r>
              <a:rPr lang="en-US" sz="3000">
                <a:solidFill>
                  <a:srgbClr val="003865"/>
                </a:solidFill>
                <a:latin typeface="Clear Sans"/>
                <a:ea typeface="Clear Sans"/>
                <a:cs typeface="Clear Sans"/>
                <a:sym typeface="Clear Sans"/>
              </a:rPr>
              <a:t>A</a:t>
            </a:r>
            <a:r>
              <a:rPr lang="en-US" sz="3000" u="none" strike="noStrike">
                <a:solidFill>
                  <a:srgbClr val="003865"/>
                </a:solidFill>
                <a:latin typeface="Clear Sans"/>
                <a:ea typeface="Clear Sans"/>
                <a:cs typeface="Clear Sans"/>
                <a:sym typeface="Clear Sans"/>
              </a:rPr>
              <a:t>nlaşmalı  </a:t>
            </a:r>
          </a:p>
          <a:p>
            <a:pPr marL="0" lvl="0" indent="0" algn="ctr">
              <a:lnSpc>
                <a:spcPts val="5100"/>
              </a:lnSpc>
              <a:spcBef>
                <a:spcPct val="0"/>
              </a:spcBef>
            </a:pPr>
            <a:r>
              <a:rPr lang="en-US" sz="3000" u="none" strike="noStrike">
                <a:solidFill>
                  <a:srgbClr val="003865"/>
                </a:solidFill>
                <a:latin typeface="Clear Sans"/>
                <a:ea typeface="Clear Sans"/>
                <a:cs typeface="Clear Sans"/>
                <a:sym typeface="Clear Sans"/>
              </a:rPr>
              <a:t>Platformlar</a:t>
            </a:r>
          </a:p>
        </p:txBody>
      </p:sp>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3" name="Resim 12">
            <a:extLst>
              <a:ext uri="{FF2B5EF4-FFF2-40B4-BE49-F238E27FC236}">
                <a16:creationId xmlns:a16="http://schemas.microsoft.com/office/drawing/2014/main" id="{182ECFF9-04B8-6210-8916-87A36B94E8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81210"/>
            <a:ext cx="18288000" cy="605790"/>
            <a:chOff x="0" y="0"/>
            <a:chExt cx="24384000" cy="807720"/>
          </a:xfrm>
        </p:grpSpPr>
        <p:sp>
          <p:nvSpPr>
            <p:cNvPr id="3" name="Freeform 3"/>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4" name="TextBox 4"/>
          <p:cNvSpPr txBox="1"/>
          <p:nvPr/>
        </p:nvSpPr>
        <p:spPr>
          <a:xfrm>
            <a:off x="1631106" y="3691019"/>
            <a:ext cx="7325873" cy="2895438"/>
          </a:xfrm>
          <a:prstGeom prst="rect">
            <a:avLst/>
          </a:prstGeom>
        </p:spPr>
        <p:txBody>
          <a:bodyPr lIns="0" tIns="0" rIns="0" bIns="0" rtlCol="0" anchor="t">
            <a:spAutoFit/>
          </a:bodyPr>
          <a:lstStyle/>
          <a:p>
            <a:pPr marL="0" lvl="0" indent="0" algn="l">
              <a:lnSpc>
                <a:spcPts val="7600"/>
              </a:lnSpc>
              <a:spcBef>
                <a:spcPct val="0"/>
              </a:spcBef>
            </a:pPr>
            <a:r>
              <a:rPr lang="en-US" sz="6333" b="1" dirty="0">
                <a:solidFill>
                  <a:schemeClr val="tx2"/>
                </a:solidFill>
                <a:latin typeface="Corporative"/>
                <a:ea typeface="Corporative"/>
                <a:cs typeface="Corporative"/>
                <a:sym typeface="Corporative"/>
              </a:rPr>
              <a:t>2.1. </a:t>
            </a:r>
            <a:r>
              <a:rPr lang="en-US" sz="6333" b="1" dirty="0" err="1">
                <a:solidFill>
                  <a:schemeClr val="tx2"/>
                </a:solidFill>
                <a:latin typeface="Corporative"/>
                <a:ea typeface="Corporative"/>
                <a:cs typeface="Corporative"/>
                <a:sym typeface="Corporative"/>
              </a:rPr>
              <a:t>Ulakbim</a:t>
            </a:r>
            <a:r>
              <a:rPr lang="en-US" sz="6333" b="1" dirty="0">
                <a:solidFill>
                  <a:schemeClr val="tx2"/>
                </a:solidFill>
                <a:latin typeface="Corporative"/>
                <a:ea typeface="Corporative"/>
                <a:cs typeface="Corporative"/>
                <a:sym typeface="Corporative"/>
              </a:rPr>
              <a:t> </a:t>
            </a:r>
            <a:r>
              <a:rPr lang="en-US" sz="6333" b="1" dirty="0" err="1">
                <a:solidFill>
                  <a:schemeClr val="tx2"/>
                </a:solidFill>
                <a:latin typeface="Corporative"/>
                <a:ea typeface="Corporative"/>
                <a:cs typeface="Corporative"/>
                <a:sym typeface="Corporative"/>
              </a:rPr>
              <a:t>Anlaşmalı</a:t>
            </a:r>
            <a:r>
              <a:rPr lang="en-US" sz="6333" b="1" dirty="0">
                <a:solidFill>
                  <a:schemeClr val="tx2"/>
                </a:solidFill>
                <a:latin typeface="Corporative"/>
                <a:ea typeface="Corporative"/>
                <a:cs typeface="Corporative"/>
                <a:sym typeface="Corporative"/>
              </a:rPr>
              <a:t> </a:t>
            </a:r>
            <a:r>
              <a:rPr lang="en-US" sz="6333" b="1" dirty="0" err="1">
                <a:solidFill>
                  <a:schemeClr val="tx2"/>
                </a:solidFill>
                <a:latin typeface="Corporative"/>
                <a:ea typeface="Corporative"/>
                <a:cs typeface="Corporative"/>
                <a:sym typeface="Corporative"/>
              </a:rPr>
              <a:t>Platformlar</a:t>
            </a:r>
            <a:r>
              <a:rPr lang="en-US" sz="6333" b="1" dirty="0">
                <a:solidFill>
                  <a:schemeClr val="tx2"/>
                </a:solidFill>
                <a:latin typeface="Corporative"/>
                <a:ea typeface="Corporative"/>
                <a:cs typeface="Corporative"/>
                <a:sym typeface="Corporative"/>
              </a:rPr>
              <a:t> </a:t>
            </a:r>
          </a:p>
        </p:txBody>
      </p:sp>
      <p:sp>
        <p:nvSpPr>
          <p:cNvPr id="5" name="Freeform 5"/>
          <p:cNvSpPr/>
          <p:nvPr/>
        </p:nvSpPr>
        <p:spPr>
          <a:xfrm>
            <a:off x="9976484" y="0"/>
            <a:ext cx="7485500" cy="9612200"/>
          </a:xfrm>
          <a:custGeom>
            <a:avLst/>
            <a:gdLst/>
            <a:ahLst/>
            <a:cxnLst/>
            <a:rect l="l" t="t" r="r" b="b"/>
            <a:pathLst>
              <a:path w="7485500" h="9612200">
                <a:moveTo>
                  <a:pt x="0" y="0"/>
                </a:moveTo>
                <a:lnTo>
                  <a:pt x="7485501" y="0"/>
                </a:lnTo>
                <a:lnTo>
                  <a:pt x="7485501" y="9612200"/>
                </a:lnTo>
                <a:lnTo>
                  <a:pt x="0" y="9612200"/>
                </a:lnTo>
                <a:lnTo>
                  <a:pt x="0" y="0"/>
                </a:lnTo>
                <a:close/>
              </a:path>
            </a:pathLst>
          </a:custGeom>
          <a:blipFill>
            <a:blip r:embed="rId3"/>
            <a:stretch>
              <a:fillRect/>
            </a:stretch>
          </a:blipFill>
        </p:spPr>
      </p:sp>
      <p:sp>
        <p:nvSpPr>
          <p:cNvPr id="6" name="Dikdörtgen 5"/>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8" name="Resim 7">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296810"/>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2.1. </a:t>
            </a:r>
            <a:r>
              <a:rPr lang="en-US" sz="6333" dirty="0" err="1">
                <a:solidFill>
                  <a:schemeClr val="bg1"/>
                </a:solidFill>
                <a:latin typeface="Corporative"/>
                <a:ea typeface="Corporative"/>
                <a:cs typeface="Corporative"/>
                <a:sym typeface="Corporative"/>
              </a:rPr>
              <a:t>Ulakb</a:t>
            </a:r>
            <a:r>
              <a:rPr lang="en-US" sz="6333" u="none" strike="noStrike" dirty="0" err="1">
                <a:solidFill>
                  <a:schemeClr val="bg1"/>
                </a:solidFill>
                <a:latin typeface="Corporative"/>
                <a:ea typeface="Corporative"/>
                <a:cs typeface="Corporative"/>
                <a:sym typeface="Corporative"/>
              </a:rPr>
              <a:t>im</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Anlaşmalı</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Platformlar</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842005" lvl="1" indent="-421003" algn="l">
              <a:lnSpc>
                <a:spcPts val="5342"/>
              </a:lnSpc>
              <a:spcBef>
                <a:spcPct val="0"/>
              </a:spcBef>
              <a:buAutoNum type="arabicPeriod"/>
            </a:pPr>
            <a:r>
              <a:rPr lang="en-US" sz="3899" u="none" strike="noStrike" dirty="0">
                <a:solidFill>
                  <a:srgbClr val="003865"/>
                </a:solidFill>
                <a:latin typeface="Clear Sans"/>
                <a:ea typeface="Clear Sans"/>
                <a:cs typeface="Clear Sans"/>
                <a:sym typeface="Clear Sans"/>
              </a:rPr>
              <a:t>Spr</a:t>
            </a:r>
            <a:r>
              <a:rPr lang="tr-TR" sz="3899" u="none" strike="noStrike" dirty="0">
                <a:solidFill>
                  <a:srgbClr val="003865"/>
                </a:solidFill>
                <a:latin typeface="Clear Sans"/>
                <a:ea typeface="Clear Sans"/>
                <a:cs typeface="Clear Sans"/>
                <a:sym typeface="Clear Sans"/>
              </a:rPr>
              <a:t>i</a:t>
            </a:r>
            <a:r>
              <a:rPr lang="en-US" sz="3899" u="none" strike="noStrike" dirty="0" err="1">
                <a:solidFill>
                  <a:srgbClr val="003865"/>
                </a:solidFill>
                <a:latin typeface="Clear Sans"/>
                <a:ea typeface="Clear Sans"/>
                <a:cs typeface="Clear Sans"/>
                <a:sym typeface="Clear Sans"/>
              </a:rPr>
              <a:t>nger</a:t>
            </a:r>
            <a:r>
              <a:rPr lang="en-US" sz="3899" u="none" strike="noStrike" dirty="0">
                <a:solidFill>
                  <a:srgbClr val="003865"/>
                </a:solidFill>
                <a:latin typeface="Clear Sans"/>
                <a:ea typeface="Clear Sans"/>
                <a:cs typeface="Clear Sans"/>
                <a:sym typeface="Clear Sans"/>
              </a:rPr>
              <a:t> Nature </a:t>
            </a:r>
          </a:p>
        </p:txBody>
      </p:sp>
      <p:sp>
        <p:nvSpPr>
          <p:cNvPr id="8" name="TextBox 8"/>
          <p:cNvSpPr txBox="1"/>
          <p:nvPr/>
        </p:nvSpPr>
        <p:spPr>
          <a:xfrm>
            <a:off x="1007230" y="3430270"/>
            <a:ext cx="16500846" cy="6047935"/>
          </a:xfrm>
          <a:prstGeom prst="rect">
            <a:avLst/>
          </a:prstGeom>
        </p:spPr>
        <p:txBody>
          <a:bodyPr lIns="0" tIns="0" rIns="0" bIns="0" rtlCol="0" anchor="t">
            <a:spAutoFit/>
          </a:bodyPr>
          <a:lstStyle/>
          <a:p>
            <a:pPr algn="l">
              <a:lnSpc>
                <a:spcPts val="3699"/>
              </a:lnSpc>
            </a:pPr>
            <a:r>
              <a:rPr lang="en-US" sz="2700" b="1" u="none" strike="noStrike" dirty="0" err="1">
                <a:solidFill>
                  <a:srgbClr val="003865"/>
                </a:solidFill>
                <a:latin typeface="Clear Sans Bold"/>
                <a:ea typeface="Clear Sans Bold"/>
                <a:cs typeface="Clear Sans Bold"/>
                <a:sym typeface="Clear Sans Bold"/>
              </a:rPr>
              <a:t>Yayın</a:t>
            </a:r>
            <a:r>
              <a:rPr lang="en-US" sz="2700" b="1" u="none" strike="noStrike" dirty="0">
                <a:solidFill>
                  <a:srgbClr val="003865"/>
                </a:solidFill>
                <a:latin typeface="Clear Sans Bold"/>
                <a:ea typeface="Clear Sans Bold"/>
                <a:cs typeface="Clear Sans Bold"/>
                <a:sym typeface="Clear Sans Bold"/>
              </a:rPr>
              <a:t> </a:t>
            </a:r>
            <a:r>
              <a:rPr lang="en-US" sz="2700" b="1" u="none" strike="noStrike" dirty="0" err="1">
                <a:solidFill>
                  <a:srgbClr val="003865"/>
                </a:solidFill>
                <a:latin typeface="Clear Sans Bold"/>
                <a:ea typeface="Clear Sans Bold"/>
                <a:cs typeface="Clear Sans Bold"/>
                <a:sym typeface="Clear Sans Bold"/>
              </a:rPr>
              <a:t>Türü</a:t>
            </a:r>
            <a:r>
              <a:rPr lang="en-US" sz="2700" b="1" u="none" strike="noStrike" dirty="0">
                <a:solidFill>
                  <a:srgbClr val="003865"/>
                </a:solidFill>
                <a:latin typeface="Clear Sans Bold"/>
                <a:ea typeface="Clear Sans Bold"/>
                <a:cs typeface="Clear Sans Bold"/>
                <a:sym typeface="Clear Sans Bold"/>
              </a:rPr>
              <a:t>: </a:t>
            </a:r>
            <a:r>
              <a:rPr lang="en-US" sz="2700" u="none" strike="noStrike" dirty="0" err="1">
                <a:solidFill>
                  <a:srgbClr val="003865"/>
                </a:solidFill>
                <a:latin typeface="Clear Sans"/>
                <a:ea typeface="Clear Sans"/>
                <a:cs typeface="Clear Sans"/>
                <a:sym typeface="Clear Sans"/>
              </a:rPr>
              <a:t>Anlaşma</a:t>
            </a:r>
            <a:r>
              <a:rPr lang="en-US" sz="2700" u="none" strike="noStrike" dirty="0">
                <a:solidFill>
                  <a:srgbClr val="003865"/>
                </a:solidFill>
                <a:latin typeface="Clear Sans"/>
                <a:ea typeface="Clear Sans"/>
                <a:cs typeface="Clear Sans"/>
                <a:sym typeface="Clear Sans"/>
              </a:rPr>
              <a:t>, Springer Nature </a:t>
            </a:r>
            <a:r>
              <a:rPr lang="en-US" sz="2700" u="none" strike="noStrike" dirty="0" err="1">
                <a:solidFill>
                  <a:srgbClr val="003865"/>
                </a:solidFill>
                <a:latin typeface="Clear Sans"/>
                <a:ea typeface="Clear Sans"/>
                <a:cs typeface="Clear Sans"/>
                <a:sym typeface="Clear Sans"/>
              </a:rPr>
              <a:t>grubuna</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ait</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yaklaşık</a:t>
            </a:r>
            <a:r>
              <a:rPr lang="en-US" sz="2700" u="none" strike="noStrike" dirty="0">
                <a:solidFill>
                  <a:srgbClr val="003865"/>
                </a:solidFill>
                <a:latin typeface="Clear Sans"/>
                <a:ea typeface="Clear Sans"/>
                <a:cs typeface="Clear Sans"/>
                <a:sym typeface="Clear Sans"/>
              </a:rPr>
              <a:t> 2.300'den </a:t>
            </a:r>
            <a:r>
              <a:rPr lang="en-US" sz="2700" u="none" strike="noStrike" dirty="0" err="1">
                <a:solidFill>
                  <a:srgbClr val="003865"/>
                </a:solidFill>
                <a:latin typeface="Clear Sans"/>
                <a:ea typeface="Clear Sans"/>
                <a:cs typeface="Clear Sans"/>
                <a:sym typeface="Clear Sans"/>
              </a:rPr>
              <a:t>fazla</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dergiyi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kapsamaktadır</a:t>
            </a:r>
            <a:r>
              <a:rPr lang="en-US" sz="2700" u="none" strike="noStrike" dirty="0">
                <a:solidFill>
                  <a:srgbClr val="003865"/>
                </a:solidFill>
                <a:latin typeface="Clear Sans"/>
                <a:ea typeface="Clear Sans"/>
                <a:cs typeface="Clear Sans"/>
                <a:sym typeface="Clear Sans"/>
              </a:rPr>
              <a:t>.</a:t>
            </a:r>
          </a:p>
          <a:p>
            <a:pPr algn="l">
              <a:lnSpc>
                <a:spcPts val="3699"/>
              </a:lnSpc>
            </a:pPr>
            <a:endParaRPr lang="en-US" sz="2700" u="none" strike="noStrike" dirty="0">
              <a:solidFill>
                <a:srgbClr val="003865"/>
              </a:solidFill>
              <a:latin typeface="Clear Sans"/>
              <a:ea typeface="Clear Sans"/>
              <a:cs typeface="Clear Sans"/>
              <a:sym typeface="Clear Sans"/>
            </a:endParaRPr>
          </a:p>
          <a:p>
            <a:pPr algn="l">
              <a:lnSpc>
                <a:spcPts val="3699"/>
              </a:lnSpc>
            </a:pPr>
            <a:r>
              <a:rPr lang="en-US" sz="2700" b="1" u="none" strike="noStrike" dirty="0" err="1">
                <a:solidFill>
                  <a:srgbClr val="003865"/>
                </a:solidFill>
                <a:latin typeface="Clear Sans Bold"/>
                <a:ea typeface="Clear Sans Bold"/>
                <a:cs typeface="Clear Sans Bold"/>
                <a:sym typeface="Clear Sans Bold"/>
              </a:rPr>
              <a:t>Dergi</a:t>
            </a:r>
            <a:r>
              <a:rPr lang="en-US" sz="2700" b="1" u="none" strike="noStrike" dirty="0">
                <a:solidFill>
                  <a:srgbClr val="003865"/>
                </a:solidFill>
                <a:latin typeface="Clear Sans Bold"/>
                <a:ea typeface="Clear Sans Bold"/>
                <a:cs typeface="Clear Sans Bold"/>
                <a:sym typeface="Clear Sans Bold"/>
              </a:rPr>
              <a:t> </a:t>
            </a:r>
            <a:r>
              <a:rPr lang="en-US" sz="2700" b="1" u="none" strike="noStrike" dirty="0" err="1">
                <a:solidFill>
                  <a:srgbClr val="003865"/>
                </a:solidFill>
                <a:latin typeface="Clear Sans Bold"/>
                <a:ea typeface="Clear Sans Bold"/>
                <a:cs typeface="Clear Sans Bold"/>
                <a:sym typeface="Clear Sans Bold"/>
              </a:rPr>
              <a:t>Kategorileri</a:t>
            </a:r>
            <a:r>
              <a:rPr lang="en-US" sz="2700" b="1" u="none" strike="noStrike" dirty="0">
                <a:solidFill>
                  <a:srgbClr val="003865"/>
                </a:solidFill>
                <a:latin typeface="Clear Sans Bold"/>
                <a:ea typeface="Clear Sans Bold"/>
                <a:cs typeface="Clear Sans Bold"/>
                <a:sym typeface="Clear Sans Bold"/>
              </a:rPr>
              <a:t>: </a:t>
            </a:r>
            <a:r>
              <a:rPr lang="en-US" sz="2700" u="none" strike="noStrike" dirty="0">
                <a:solidFill>
                  <a:srgbClr val="003865"/>
                </a:solidFill>
                <a:latin typeface="Clear Sans"/>
                <a:ea typeface="Clear Sans"/>
                <a:cs typeface="Clear Sans"/>
                <a:sym typeface="Clear Sans"/>
              </a:rPr>
              <a:t>* Springer </a:t>
            </a:r>
            <a:r>
              <a:rPr lang="en-US" sz="2700" u="none" strike="noStrike" dirty="0" err="1">
                <a:solidFill>
                  <a:srgbClr val="003865"/>
                </a:solidFill>
                <a:latin typeface="Clear Sans"/>
                <a:ea typeface="Clear Sans"/>
                <a:cs typeface="Clear Sans"/>
                <a:sym typeface="Clear Sans"/>
              </a:rPr>
              <a:t>Hibrit</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Dergiler</a:t>
            </a:r>
            <a:r>
              <a:rPr lang="en-US" sz="2700" u="none" strike="noStrike" dirty="0">
                <a:solidFill>
                  <a:srgbClr val="003865"/>
                </a:solidFill>
                <a:latin typeface="Clear Sans"/>
                <a:ea typeface="Clear Sans"/>
                <a:cs typeface="Clear Sans"/>
                <a:sym typeface="Clear Sans"/>
              </a:rPr>
              <a:t>: Hem </a:t>
            </a:r>
            <a:r>
              <a:rPr lang="en-US" sz="2700" u="none" strike="noStrike" dirty="0" err="1">
                <a:solidFill>
                  <a:srgbClr val="003865"/>
                </a:solidFill>
                <a:latin typeface="Clear Sans"/>
                <a:ea typeface="Clear Sans"/>
                <a:cs typeface="Clear Sans"/>
                <a:sym typeface="Clear Sans"/>
              </a:rPr>
              <a:t>abonelik</a:t>
            </a:r>
            <a:r>
              <a:rPr lang="en-US" sz="2700" u="none" strike="noStrike" dirty="0">
                <a:solidFill>
                  <a:srgbClr val="003865"/>
                </a:solidFill>
                <a:latin typeface="Clear Sans"/>
                <a:ea typeface="Clear Sans"/>
                <a:cs typeface="Clear Sans"/>
                <a:sym typeface="Clear Sans"/>
              </a:rPr>
              <a:t> hem </a:t>
            </a:r>
            <a:r>
              <a:rPr lang="en-US" sz="2700" u="none" strike="noStrike" dirty="0" err="1">
                <a:solidFill>
                  <a:srgbClr val="003865"/>
                </a:solidFill>
                <a:latin typeface="Clear Sans"/>
                <a:ea typeface="Clear Sans"/>
                <a:cs typeface="Clear Sans"/>
                <a:sym typeface="Clear Sans"/>
              </a:rPr>
              <a:t>açık</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erişim</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seçeneği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sunan</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dergiler</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Anlaşma</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kapsamında</a:t>
            </a:r>
            <a:r>
              <a:rPr lang="en-US" sz="2700" u="none" strike="noStrike" dirty="0">
                <a:solidFill>
                  <a:srgbClr val="003865"/>
                </a:solidFill>
                <a:latin typeface="Clear Sans"/>
                <a:ea typeface="Clear Sans"/>
                <a:cs typeface="Clear Sans"/>
                <a:sym typeface="Clear Sans"/>
              </a:rPr>
              <a:t> APC </a:t>
            </a:r>
            <a:r>
              <a:rPr lang="en-US" sz="2700" u="none" strike="noStrike" dirty="0" err="1">
                <a:solidFill>
                  <a:srgbClr val="003865"/>
                </a:solidFill>
                <a:latin typeface="Clear Sans"/>
                <a:ea typeface="Clear Sans"/>
                <a:cs typeface="Clear Sans"/>
                <a:sym typeface="Clear Sans"/>
              </a:rPr>
              <a:t>muafiyeti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uygulanır</a:t>
            </a:r>
            <a:r>
              <a:rPr lang="en-US" sz="2700" u="none" strike="noStrike" dirty="0">
                <a:solidFill>
                  <a:srgbClr val="003865"/>
                </a:solidFill>
                <a:latin typeface="Clear Sans"/>
                <a:ea typeface="Clear Sans"/>
                <a:cs typeface="Clear Sans"/>
                <a:sym typeface="Clear Sans"/>
              </a:rPr>
              <a:t>).</a:t>
            </a:r>
          </a:p>
          <a:p>
            <a:pPr algn="l">
              <a:lnSpc>
                <a:spcPts val="3699"/>
              </a:lnSpc>
            </a:pPr>
            <a:endParaRPr lang="en-US" sz="2700" u="none" strike="noStrike" dirty="0">
              <a:solidFill>
                <a:srgbClr val="003865"/>
              </a:solidFill>
              <a:latin typeface="Clear Sans"/>
              <a:ea typeface="Clear Sans"/>
              <a:cs typeface="Clear Sans"/>
              <a:sym typeface="Clear Sans"/>
            </a:endParaRPr>
          </a:p>
          <a:p>
            <a:pPr algn="l">
              <a:lnSpc>
                <a:spcPts val="3699"/>
              </a:lnSpc>
            </a:pPr>
            <a:r>
              <a:rPr lang="en-US" sz="2700" b="1" u="none" strike="noStrike" dirty="0">
                <a:solidFill>
                  <a:srgbClr val="003865"/>
                </a:solidFill>
                <a:latin typeface="Clear Sans Bold"/>
                <a:ea typeface="Clear Sans Bold"/>
                <a:cs typeface="Clear Sans Bold"/>
                <a:sym typeface="Clear Sans Bold"/>
              </a:rPr>
              <a:t>Nature Portföyü:</a:t>
            </a:r>
            <a:r>
              <a:rPr lang="en-US" sz="2700" u="none" strike="noStrike" dirty="0">
                <a:solidFill>
                  <a:srgbClr val="003865"/>
                </a:solidFill>
                <a:latin typeface="Clear Sans"/>
                <a:ea typeface="Clear Sans"/>
                <a:cs typeface="Clear Sans"/>
                <a:sym typeface="Clear Sans"/>
              </a:rPr>
              <a:t> Nature ana </a:t>
            </a:r>
            <a:r>
              <a:rPr lang="en-US" sz="2700" u="none" strike="noStrike" dirty="0" err="1">
                <a:solidFill>
                  <a:srgbClr val="003865"/>
                </a:solidFill>
                <a:latin typeface="Clear Sans"/>
                <a:ea typeface="Clear Sans"/>
                <a:cs typeface="Clear Sans"/>
                <a:sym typeface="Clear Sans"/>
              </a:rPr>
              <a:t>dergisi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hariç</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belirli</a:t>
            </a:r>
            <a:r>
              <a:rPr lang="en-US" sz="2700" u="none" strike="noStrike" dirty="0">
                <a:solidFill>
                  <a:srgbClr val="003865"/>
                </a:solidFill>
                <a:latin typeface="Clear Sans"/>
                <a:ea typeface="Clear Sans"/>
                <a:cs typeface="Clear Sans"/>
                <a:sym typeface="Clear Sans"/>
              </a:rPr>
              <a:t> Nature Research </a:t>
            </a:r>
            <a:r>
              <a:rPr lang="en-US" sz="2700" u="none" strike="noStrike" dirty="0" err="1">
                <a:solidFill>
                  <a:srgbClr val="003865"/>
                </a:solidFill>
                <a:latin typeface="Clear Sans"/>
                <a:ea typeface="Clear Sans"/>
                <a:cs typeface="Clear Sans"/>
                <a:sym typeface="Clear Sans"/>
              </a:rPr>
              <a:t>ve</a:t>
            </a:r>
            <a:r>
              <a:rPr lang="en-US" sz="2700" u="none" strike="noStrike" dirty="0">
                <a:solidFill>
                  <a:srgbClr val="003865"/>
                </a:solidFill>
                <a:latin typeface="Clear Sans"/>
                <a:ea typeface="Clear Sans"/>
                <a:cs typeface="Clear Sans"/>
                <a:sym typeface="Clear Sans"/>
              </a:rPr>
              <a:t> Academic </a:t>
            </a:r>
            <a:r>
              <a:rPr lang="en-US" sz="2700" u="none" strike="noStrike" dirty="0" err="1">
                <a:solidFill>
                  <a:srgbClr val="003865"/>
                </a:solidFill>
                <a:latin typeface="Clear Sans"/>
                <a:ea typeface="Clear Sans"/>
                <a:cs typeface="Clear Sans"/>
                <a:sym typeface="Clear Sans"/>
              </a:rPr>
              <a:t>dergileri</a:t>
            </a:r>
            <a:r>
              <a:rPr lang="en-US" sz="2700" u="none" strike="noStrike" dirty="0">
                <a:solidFill>
                  <a:srgbClr val="003865"/>
                </a:solidFill>
                <a:latin typeface="Clear Sans"/>
                <a:ea typeface="Clear Sans"/>
                <a:cs typeface="Clear Sans"/>
                <a:sym typeface="Clear Sans"/>
              </a:rPr>
              <a:t> de </a:t>
            </a:r>
            <a:r>
              <a:rPr lang="en-US" sz="2700" u="none" strike="noStrike" dirty="0" err="1">
                <a:solidFill>
                  <a:srgbClr val="003865"/>
                </a:solidFill>
                <a:latin typeface="Clear Sans"/>
                <a:ea typeface="Clear Sans"/>
                <a:cs typeface="Clear Sans"/>
                <a:sym typeface="Clear Sans"/>
              </a:rPr>
              <a:t>kapsama</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dahil</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edilmiştir</a:t>
            </a:r>
            <a:r>
              <a:rPr lang="en-US" sz="2700" u="none" strike="noStrike" dirty="0">
                <a:solidFill>
                  <a:srgbClr val="003865"/>
                </a:solidFill>
                <a:latin typeface="Clear Sans"/>
                <a:ea typeface="Clear Sans"/>
                <a:cs typeface="Clear Sans"/>
                <a:sym typeface="Clear Sans"/>
              </a:rPr>
              <a:t>.</a:t>
            </a:r>
          </a:p>
          <a:p>
            <a:pPr algn="l">
              <a:lnSpc>
                <a:spcPts val="3699"/>
              </a:lnSpc>
            </a:pPr>
            <a:endParaRPr lang="en-US" sz="2700" u="none" strike="noStrike" dirty="0">
              <a:solidFill>
                <a:srgbClr val="003865"/>
              </a:solidFill>
              <a:latin typeface="Clear Sans"/>
              <a:ea typeface="Clear Sans"/>
              <a:cs typeface="Clear Sans"/>
              <a:sym typeface="Clear Sans"/>
            </a:endParaRPr>
          </a:p>
          <a:p>
            <a:pPr algn="l">
              <a:lnSpc>
                <a:spcPts val="3699"/>
              </a:lnSpc>
            </a:pPr>
            <a:r>
              <a:rPr lang="en-US" sz="2700" b="1" u="none" strike="noStrike" dirty="0">
                <a:solidFill>
                  <a:srgbClr val="003865"/>
                </a:solidFill>
                <a:latin typeface="Clear Sans Bold"/>
                <a:ea typeface="Clear Sans Bold"/>
                <a:cs typeface="Clear Sans Bold"/>
                <a:sym typeface="Clear Sans Bold"/>
              </a:rPr>
              <a:t>APC </a:t>
            </a:r>
            <a:r>
              <a:rPr lang="en-US" sz="2700" b="1" u="none" strike="noStrike" dirty="0" err="1">
                <a:solidFill>
                  <a:srgbClr val="003865"/>
                </a:solidFill>
                <a:latin typeface="Clear Sans Bold"/>
                <a:ea typeface="Clear Sans Bold"/>
                <a:cs typeface="Clear Sans Bold"/>
                <a:sym typeface="Clear Sans Bold"/>
              </a:rPr>
              <a:t>Muafiyeti</a:t>
            </a:r>
            <a:r>
              <a:rPr lang="en-US" sz="2700" b="1" u="none" strike="noStrike" dirty="0">
                <a:solidFill>
                  <a:srgbClr val="003865"/>
                </a:solidFill>
                <a:latin typeface="Clear Sans Bold"/>
                <a:ea typeface="Clear Sans Bold"/>
                <a:cs typeface="Clear Sans Bold"/>
                <a:sym typeface="Clear Sans Bold"/>
              </a:rPr>
              <a:t>:</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Erciyes</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Üniversitesi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mensubu</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sorumlu</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yazarlar</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makaleleri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kabul</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edildiğinde</a:t>
            </a:r>
            <a:r>
              <a:rPr lang="en-US" sz="2700" u="none" strike="noStrike" dirty="0">
                <a:solidFill>
                  <a:srgbClr val="003865"/>
                </a:solidFill>
                <a:latin typeface="Clear Sans"/>
                <a:ea typeface="Clear Sans"/>
                <a:cs typeface="Clear Sans"/>
                <a:sym typeface="Clear Sans"/>
              </a:rPr>
              <a:t> "Açık </a:t>
            </a:r>
            <a:r>
              <a:rPr lang="en-US" sz="2700" u="none" strike="noStrike" dirty="0" err="1">
                <a:solidFill>
                  <a:srgbClr val="003865"/>
                </a:solidFill>
                <a:latin typeface="Clear Sans"/>
                <a:ea typeface="Clear Sans"/>
                <a:cs typeface="Clear Sans"/>
                <a:sym typeface="Clear Sans"/>
              </a:rPr>
              <a:t>Erişim</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seçeneğini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işaretledikleri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takdirde</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makale</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işlem</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ücreti</a:t>
            </a:r>
            <a:r>
              <a:rPr lang="en-US" sz="2700" u="none" strike="noStrike" dirty="0">
                <a:solidFill>
                  <a:srgbClr val="003865"/>
                </a:solidFill>
                <a:latin typeface="Clear Sans"/>
                <a:ea typeface="Clear Sans"/>
                <a:cs typeface="Clear Sans"/>
                <a:sym typeface="Clear Sans"/>
              </a:rPr>
              <a:t> (APC) </a:t>
            </a:r>
            <a:r>
              <a:rPr lang="en-US" sz="2700" u="none" strike="noStrike" dirty="0" err="1">
                <a:solidFill>
                  <a:srgbClr val="003865"/>
                </a:solidFill>
                <a:latin typeface="Clear Sans"/>
                <a:ea typeface="Clear Sans"/>
                <a:cs typeface="Clear Sans"/>
                <a:sym typeface="Clear Sans"/>
              </a:rPr>
              <a:t>ödemezler</a:t>
            </a:r>
            <a:r>
              <a:rPr lang="en-US" sz="2700" u="none" strike="noStrike" dirty="0">
                <a:solidFill>
                  <a:srgbClr val="003865"/>
                </a:solidFill>
                <a:latin typeface="Clear Sans"/>
                <a:ea typeface="Clear Sans"/>
                <a:cs typeface="Clear Sans"/>
                <a:sym typeface="Clear Sans"/>
              </a:rPr>
              <a:t>.</a:t>
            </a:r>
          </a:p>
          <a:p>
            <a:pPr algn="l">
              <a:lnSpc>
                <a:spcPts val="3699"/>
              </a:lnSpc>
            </a:pPr>
            <a:endParaRPr lang="en-US" sz="2700" u="none" strike="noStrike" dirty="0">
              <a:solidFill>
                <a:srgbClr val="003865"/>
              </a:solidFill>
              <a:latin typeface="Clear Sans"/>
              <a:ea typeface="Clear Sans"/>
              <a:cs typeface="Clear Sans"/>
              <a:sym typeface="Clear Sans"/>
            </a:endParaRPr>
          </a:p>
          <a:p>
            <a:pPr algn="just">
              <a:lnSpc>
                <a:spcPts val="3699"/>
              </a:lnSpc>
            </a:pPr>
            <a:endParaRPr lang="en-US" sz="2700" u="none" strike="noStrike" dirty="0">
              <a:solidFill>
                <a:srgbClr val="003865"/>
              </a:solidFill>
              <a:latin typeface="Clear Sans"/>
              <a:ea typeface="Clear Sans"/>
              <a:cs typeface="Clear Sans"/>
              <a:sym typeface="Clear Sans"/>
            </a:endParaRPr>
          </a:p>
          <a:p>
            <a:pPr algn="just">
              <a:lnSpc>
                <a:spcPts val="3699"/>
              </a:lnSpc>
            </a:pPr>
            <a:endParaRPr lang="en-US" sz="2700" u="none" strike="noStrike" dirty="0">
              <a:solidFill>
                <a:srgbClr val="003865"/>
              </a:solidFill>
              <a:latin typeface="Clear Sans"/>
              <a:ea typeface="Clear Sans"/>
              <a:cs typeface="Clear Sans"/>
              <a:sym typeface="Clear Sans"/>
            </a:endParaRPr>
          </a:p>
        </p:txBody>
      </p:sp>
      <p:sp>
        <p:nvSpPr>
          <p:cNvPr id="9" name="Freeform 9"/>
          <p:cNvSpPr/>
          <p:nvPr/>
        </p:nvSpPr>
        <p:spPr>
          <a:xfrm>
            <a:off x="15343231" y="1582685"/>
            <a:ext cx="2668724" cy="1334362"/>
          </a:xfrm>
          <a:custGeom>
            <a:avLst/>
            <a:gdLst/>
            <a:ahLst/>
            <a:cxnLst/>
            <a:rect l="l" t="t" r="r" b="b"/>
            <a:pathLst>
              <a:path w="2668724" h="1334362">
                <a:moveTo>
                  <a:pt x="0" y="0"/>
                </a:moveTo>
                <a:lnTo>
                  <a:pt x="2668724" y="0"/>
                </a:lnTo>
                <a:lnTo>
                  <a:pt x="2668724" y="1334362"/>
                </a:lnTo>
                <a:lnTo>
                  <a:pt x="0" y="1334362"/>
                </a:lnTo>
                <a:lnTo>
                  <a:pt x="0" y="0"/>
                </a:lnTo>
                <a:close/>
              </a:path>
            </a:pathLst>
          </a:custGeom>
          <a:blipFill>
            <a:blip r:embed="rId4"/>
            <a:stretch>
              <a:fillRect/>
            </a:stretch>
          </a:blipFill>
        </p:spPr>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58676" y="363117"/>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2.1. </a:t>
            </a:r>
            <a:r>
              <a:rPr lang="en-US" sz="6333" dirty="0" err="1">
                <a:solidFill>
                  <a:schemeClr val="bg1"/>
                </a:solidFill>
                <a:latin typeface="Corporative"/>
                <a:ea typeface="Corporative"/>
                <a:cs typeface="Corporative"/>
                <a:sym typeface="Corporative"/>
              </a:rPr>
              <a:t>Ulakb</a:t>
            </a:r>
            <a:r>
              <a:rPr lang="en-US" sz="6333" u="none" strike="noStrike" dirty="0" err="1">
                <a:solidFill>
                  <a:schemeClr val="bg1"/>
                </a:solidFill>
                <a:latin typeface="Corporative"/>
                <a:ea typeface="Corporative"/>
                <a:cs typeface="Corporative"/>
                <a:sym typeface="Corporative"/>
              </a:rPr>
              <a:t>im</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Anlaşmalı</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Platformlar</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842005" lvl="1" indent="-421003" algn="l">
              <a:lnSpc>
                <a:spcPts val="5342"/>
              </a:lnSpc>
              <a:spcBef>
                <a:spcPct val="0"/>
              </a:spcBef>
              <a:buAutoNum type="arabicPeriod"/>
            </a:pPr>
            <a:r>
              <a:rPr lang="en-US" sz="3899" u="none" strike="noStrike" dirty="0">
                <a:solidFill>
                  <a:srgbClr val="003865"/>
                </a:solidFill>
                <a:latin typeface="Clear Sans"/>
                <a:ea typeface="Clear Sans"/>
                <a:cs typeface="Clear Sans"/>
                <a:sym typeface="Clear Sans"/>
              </a:rPr>
              <a:t>Spr</a:t>
            </a:r>
            <a:r>
              <a:rPr lang="tr-TR" sz="3899" u="none" strike="noStrike" dirty="0">
                <a:solidFill>
                  <a:srgbClr val="003865"/>
                </a:solidFill>
                <a:latin typeface="Clear Sans"/>
                <a:ea typeface="Clear Sans"/>
                <a:cs typeface="Clear Sans"/>
                <a:sym typeface="Clear Sans"/>
              </a:rPr>
              <a:t>i</a:t>
            </a:r>
            <a:r>
              <a:rPr lang="en-US" sz="3899" u="none" strike="noStrike" dirty="0" err="1">
                <a:solidFill>
                  <a:srgbClr val="003865"/>
                </a:solidFill>
                <a:latin typeface="Clear Sans"/>
                <a:ea typeface="Clear Sans"/>
                <a:cs typeface="Clear Sans"/>
                <a:sym typeface="Clear Sans"/>
              </a:rPr>
              <a:t>nger</a:t>
            </a:r>
            <a:r>
              <a:rPr lang="en-US" sz="3899" u="none" strike="noStrike" dirty="0">
                <a:solidFill>
                  <a:srgbClr val="003865"/>
                </a:solidFill>
                <a:latin typeface="Clear Sans"/>
                <a:ea typeface="Clear Sans"/>
                <a:cs typeface="Clear Sans"/>
                <a:sym typeface="Clear Sans"/>
              </a:rPr>
              <a:t> Nature </a:t>
            </a:r>
          </a:p>
        </p:txBody>
      </p:sp>
      <p:sp>
        <p:nvSpPr>
          <p:cNvPr id="8" name="TextBox 8"/>
          <p:cNvSpPr txBox="1"/>
          <p:nvPr/>
        </p:nvSpPr>
        <p:spPr>
          <a:xfrm>
            <a:off x="1007230" y="3430270"/>
            <a:ext cx="16500846" cy="5114377"/>
          </a:xfrm>
          <a:prstGeom prst="rect">
            <a:avLst/>
          </a:prstGeom>
        </p:spPr>
        <p:txBody>
          <a:bodyPr lIns="0" tIns="0" rIns="0" bIns="0" rtlCol="0" anchor="t">
            <a:spAutoFit/>
          </a:bodyPr>
          <a:lstStyle/>
          <a:p>
            <a:pPr algn="just">
              <a:lnSpc>
                <a:spcPts val="3699"/>
              </a:lnSpc>
            </a:pPr>
            <a:endParaRPr dirty="0"/>
          </a:p>
          <a:p>
            <a:pPr algn="l">
              <a:lnSpc>
                <a:spcPts val="3699"/>
              </a:lnSpc>
            </a:pPr>
            <a:r>
              <a:rPr lang="en-US" sz="2700" b="1" dirty="0" err="1">
                <a:solidFill>
                  <a:srgbClr val="003865"/>
                </a:solidFill>
                <a:latin typeface="Clear Sans Bold"/>
                <a:ea typeface="Clear Sans Bold"/>
                <a:cs typeface="Clear Sans Bold"/>
                <a:sym typeface="Clear Sans Bold"/>
              </a:rPr>
              <a:t>Hızlı</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Süreç</a:t>
            </a:r>
            <a:r>
              <a:rPr lang="en-US" sz="2700" b="1" dirty="0">
                <a:solidFill>
                  <a:srgbClr val="003865"/>
                </a:solidFill>
                <a:latin typeface="Clear Sans Bold"/>
                <a:ea typeface="Clear Sans Bold"/>
                <a:cs typeface="Clear Sans Bold"/>
                <a:sym typeface="Clear Sans Bold"/>
              </a:rPr>
              <a:t>: </a:t>
            </a:r>
            <a:r>
              <a:rPr lang="en-US" sz="2700" dirty="0">
                <a:solidFill>
                  <a:srgbClr val="003865"/>
                </a:solidFill>
                <a:latin typeface="Clear Sans"/>
                <a:ea typeface="Clear Sans"/>
                <a:cs typeface="Clear Sans"/>
                <a:sym typeface="Clear Sans"/>
              </a:rPr>
              <a:t>Makale </a:t>
            </a:r>
            <a:r>
              <a:rPr lang="en-US" sz="2700" dirty="0" err="1">
                <a:solidFill>
                  <a:srgbClr val="003865"/>
                </a:solidFill>
                <a:latin typeface="Clear Sans"/>
                <a:ea typeface="Clear Sans"/>
                <a:cs typeface="Clear Sans"/>
                <a:sym typeface="Clear Sans"/>
              </a:rPr>
              <a:t>kabulünden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sonra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sistem</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yazarın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kurumsal</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bilgisini</a:t>
            </a:r>
            <a:r>
              <a:rPr lang="en-US" sz="2700" dirty="0">
                <a:solidFill>
                  <a:srgbClr val="003865"/>
                </a:solidFill>
                <a:latin typeface="Clear Sans"/>
                <a:ea typeface="Clear Sans"/>
                <a:cs typeface="Clear Sans"/>
                <a:sym typeface="Clear Sans"/>
              </a:rPr>
              <a:t> (@erciyes.edu.tr) </a:t>
            </a:r>
            <a:r>
              <a:rPr lang="en-US" sz="2700" dirty="0" err="1">
                <a:solidFill>
                  <a:srgbClr val="003865"/>
                </a:solidFill>
                <a:latin typeface="Clear Sans"/>
                <a:ea typeface="Clear Sans"/>
                <a:cs typeface="Clear Sans"/>
                <a:sym typeface="Clear Sans"/>
              </a:rPr>
              <a:t>otomatik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olarak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tanır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ve</a:t>
            </a:r>
            <a:r>
              <a:rPr lang="en-US" sz="2700" dirty="0">
                <a:solidFill>
                  <a:srgbClr val="003865"/>
                </a:solidFill>
                <a:latin typeface="Clear Sans"/>
                <a:ea typeface="Clear Sans"/>
                <a:cs typeface="Clear Sans"/>
                <a:sym typeface="Clear Sans"/>
              </a:rPr>
              <a:t> TÜBİTAK </a:t>
            </a:r>
            <a:r>
              <a:rPr lang="en-US" sz="2700" dirty="0" err="1">
                <a:solidFill>
                  <a:srgbClr val="003865"/>
                </a:solidFill>
                <a:latin typeface="Clear Sans"/>
                <a:ea typeface="Clear Sans"/>
                <a:cs typeface="Clear Sans"/>
                <a:sym typeface="Clear Sans"/>
              </a:rPr>
              <a:t>onayına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sunar</a:t>
            </a:r>
            <a:r>
              <a:rPr lang="en-US" sz="2700" dirty="0">
                <a:solidFill>
                  <a:srgbClr val="003865"/>
                </a:solidFill>
                <a:latin typeface="Clear Sans"/>
                <a:ea typeface="Clear Sans"/>
                <a:cs typeface="Clear Sans"/>
                <a:sym typeface="Clear Sans"/>
              </a:rPr>
              <a:t>.</a:t>
            </a:r>
          </a:p>
          <a:p>
            <a:pPr algn="l">
              <a:lnSpc>
                <a:spcPts val="3699"/>
              </a:lnSpc>
            </a:pPr>
            <a:endParaRPr lang="en-US" sz="2700" dirty="0">
              <a:solidFill>
                <a:srgbClr val="003865"/>
              </a:solidFill>
              <a:latin typeface="Clear Sans"/>
              <a:ea typeface="Clear Sans"/>
              <a:cs typeface="Clear Sans"/>
              <a:sym typeface="Clear Sans"/>
            </a:endParaRPr>
          </a:p>
          <a:p>
            <a:pPr algn="l">
              <a:lnSpc>
                <a:spcPts val="3699"/>
              </a:lnSpc>
            </a:pPr>
            <a:r>
              <a:rPr lang="en-US" sz="2700" b="1" dirty="0" err="1">
                <a:solidFill>
                  <a:srgbClr val="003865"/>
                </a:solidFill>
                <a:latin typeface="Clear Sans Bold"/>
                <a:ea typeface="Clear Sans Bold"/>
                <a:cs typeface="Clear Sans Bold"/>
                <a:sym typeface="Clear Sans Bold"/>
              </a:rPr>
              <a:t>Dergi</a:t>
            </a:r>
            <a:r>
              <a:rPr lang="en-US" sz="2700" b="1" u="none" strike="noStrike" dirty="0">
                <a:solidFill>
                  <a:srgbClr val="003865"/>
                </a:solidFill>
                <a:latin typeface="Clear Sans Bold"/>
                <a:ea typeface="Clear Sans Bold"/>
                <a:cs typeface="Clear Sans Bold"/>
                <a:sym typeface="Clear Sans Bold"/>
              </a:rPr>
              <a:t> </a:t>
            </a:r>
            <a:r>
              <a:rPr lang="en-US" sz="2700" b="1" u="none" strike="noStrike" dirty="0" err="1">
                <a:solidFill>
                  <a:srgbClr val="003865"/>
                </a:solidFill>
                <a:latin typeface="Clear Sans Bold"/>
                <a:ea typeface="Clear Sans Bold"/>
                <a:cs typeface="Clear Sans Bold"/>
                <a:sym typeface="Clear Sans Bold"/>
              </a:rPr>
              <a:t>içeriği</a:t>
            </a:r>
            <a:r>
              <a:rPr lang="en-US" sz="2700" b="1" u="none" strike="noStrike" dirty="0">
                <a:solidFill>
                  <a:srgbClr val="003865"/>
                </a:solidFill>
                <a:latin typeface="Clear Sans Bold"/>
                <a:ea typeface="Clear Sans Bold"/>
                <a:cs typeface="Clear Sans Bold"/>
                <a:sym typeface="Clear Sans Bold"/>
              </a:rPr>
              <a:t>:</a:t>
            </a:r>
            <a:r>
              <a:rPr lang="en-US" sz="2700" u="none" strike="noStrike" dirty="0">
                <a:solidFill>
                  <a:srgbClr val="003865"/>
                </a:solidFill>
                <a:latin typeface="Clear Sans"/>
                <a:ea typeface="Clear Sans"/>
                <a:cs typeface="Clear Sans"/>
                <a:sym typeface="Clear Sans"/>
              </a:rPr>
              <a:t> Web of </a:t>
            </a:r>
            <a:r>
              <a:rPr lang="en-US" sz="2700" u="none" strike="noStrike" dirty="0" err="1">
                <a:solidFill>
                  <a:srgbClr val="003865"/>
                </a:solidFill>
                <a:latin typeface="Clear Sans"/>
                <a:ea typeface="Clear Sans"/>
                <a:cs typeface="Clear Sans"/>
                <a:sym typeface="Clear Sans"/>
              </a:rPr>
              <a:t>Science’da</a:t>
            </a:r>
            <a:r>
              <a:rPr lang="en-US" sz="2700" u="none" strike="noStrike" dirty="0">
                <a:solidFill>
                  <a:srgbClr val="003865"/>
                </a:solidFill>
                <a:latin typeface="Clear Sans"/>
                <a:ea typeface="Clear Sans"/>
                <a:cs typeface="Clear Sans"/>
                <a:sym typeface="Clear Sans"/>
              </a:rPr>
              <a:t> (SCI, SSCI, AHCI) </a:t>
            </a:r>
            <a:r>
              <a:rPr lang="en-US" sz="2700" u="none" strike="noStrike" dirty="0" err="1">
                <a:solidFill>
                  <a:srgbClr val="003865"/>
                </a:solidFill>
                <a:latin typeface="Clear Sans"/>
                <a:ea typeface="Clear Sans"/>
                <a:cs typeface="Clear Sans"/>
                <a:sym typeface="Clear Sans"/>
              </a:rPr>
              <a:t>yer</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alan</a:t>
            </a:r>
            <a:r>
              <a:rPr lang="en-US" sz="2700" u="none" strike="noStrike" dirty="0">
                <a:solidFill>
                  <a:srgbClr val="003865"/>
                </a:solidFill>
                <a:latin typeface="Clear Sans"/>
                <a:ea typeface="Clear Sans"/>
                <a:cs typeface="Clear Sans"/>
                <a:sym typeface="Clear Sans"/>
              </a:rPr>
              <a:t>, Q1 </a:t>
            </a:r>
            <a:r>
              <a:rPr lang="en-US" sz="2700" u="none" strike="noStrike" dirty="0" err="1">
                <a:solidFill>
                  <a:srgbClr val="003865"/>
                </a:solidFill>
                <a:latin typeface="Clear Sans"/>
                <a:ea typeface="Clear Sans"/>
                <a:cs typeface="Clear Sans"/>
                <a:sym typeface="Clear Sans"/>
              </a:rPr>
              <a:t>ve</a:t>
            </a:r>
            <a:r>
              <a:rPr lang="en-US" sz="2700" u="none" strike="noStrike" dirty="0">
                <a:solidFill>
                  <a:srgbClr val="003865"/>
                </a:solidFill>
                <a:latin typeface="Clear Sans"/>
                <a:ea typeface="Clear Sans"/>
                <a:cs typeface="Clear Sans"/>
                <a:sym typeface="Clear Sans"/>
              </a:rPr>
              <a:t> Q2 </a:t>
            </a:r>
            <a:r>
              <a:rPr lang="en-US" sz="2700" u="none" strike="noStrike" dirty="0" err="1">
                <a:solidFill>
                  <a:srgbClr val="003865"/>
                </a:solidFill>
                <a:latin typeface="Clear Sans"/>
                <a:ea typeface="Clear Sans"/>
                <a:cs typeface="Clear Sans"/>
                <a:sym typeface="Clear Sans"/>
              </a:rPr>
              <a:t>Grubu</a:t>
            </a:r>
            <a:r>
              <a:rPr lang="en-US" sz="2700" u="none" strike="noStrike" dirty="0">
                <a:solidFill>
                  <a:srgbClr val="003865"/>
                </a:solidFill>
                <a:latin typeface="Clear Sans"/>
                <a:ea typeface="Clear Sans"/>
                <a:cs typeface="Clear Sans"/>
                <a:sym typeface="Clear Sans"/>
              </a:rPr>
              <a:t> Springer Nature </a:t>
            </a:r>
            <a:r>
              <a:rPr lang="en-US" sz="2700" u="none" strike="noStrike" dirty="0" err="1">
                <a:solidFill>
                  <a:srgbClr val="003865"/>
                </a:solidFill>
                <a:latin typeface="Clear Sans"/>
                <a:ea typeface="Clear Sans"/>
                <a:cs typeface="Clear Sans"/>
                <a:sym typeface="Clear Sans"/>
              </a:rPr>
              <a:t>Hibrit</a:t>
            </a:r>
            <a:r>
              <a:rPr lang="en-US" sz="2700" u="none" strike="noStrike" dirty="0">
                <a:solidFill>
                  <a:srgbClr val="003865"/>
                </a:solidFill>
                <a:latin typeface="Clear Sans"/>
                <a:ea typeface="Clear Sans"/>
                <a:cs typeface="Clear Sans"/>
                <a:sym typeface="Clear Sans"/>
              </a:rPr>
              <a:t> Dergilerinde “Original Article”, “Review Article” </a:t>
            </a:r>
            <a:r>
              <a:rPr lang="en-US" sz="2700" u="none" strike="noStrike" dirty="0" err="1">
                <a:solidFill>
                  <a:srgbClr val="003865"/>
                </a:solidFill>
                <a:latin typeface="Clear Sans"/>
                <a:ea typeface="Clear Sans"/>
                <a:cs typeface="Clear Sans"/>
                <a:sym typeface="Clear Sans"/>
              </a:rPr>
              <a:t>ve</a:t>
            </a:r>
            <a:r>
              <a:rPr lang="en-US" sz="2700" u="none" strike="noStrike" dirty="0">
                <a:solidFill>
                  <a:srgbClr val="003865"/>
                </a:solidFill>
                <a:latin typeface="Clear Sans"/>
                <a:ea typeface="Clear Sans"/>
                <a:cs typeface="Clear Sans"/>
                <a:sym typeface="Clear Sans"/>
              </a:rPr>
              <a:t> “Continuing Education” </a:t>
            </a:r>
            <a:r>
              <a:rPr lang="en-US" sz="2700" u="none" strike="noStrike" dirty="0" err="1">
                <a:solidFill>
                  <a:srgbClr val="003865"/>
                </a:solidFill>
                <a:latin typeface="Clear Sans"/>
                <a:ea typeface="Clear Sans"/>
                <a:cs typeface="Clear Sans"/>
                <a:sym typeface="Clear Sans"/>
              </a:rPr>
              <a:t>türündeki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yayınları</a:t>
            </a:r>
            <a:r>
              <a:rPr lang="en-US" sz="2700" u="none" strike="noStrike" dirty="0">
                <a:solidFill>
                  <a:srgbClr val="003865"/>
                </a:solidFill>
                <a:latin typeface="Clear Sans"/>
                <a:ea typeface="Clear Sans"/>
                <a:cs typeface="Clear Sans"/>
                <a:sym typeface="Clear Sans"/>
              </a:rPr>
              <a:t> AE </a:t>
            </a:r>
            <a:r>
              <a:rPr lang="en-US" sz="2700" u="none" strike="noStrike" dirty="0" err="1">
                <a:solidFill>
                  <a:srgbClr val="003865"/>
                </a:solidFill>
                <a:latin typeface="Clear Sans"/>
                <a:ea typeface="Clear Sans"/>
                <a:cs typeface="Clear Sans"/>
                <a:sym typeface="Clear Sans"/>
              </a:rPr>
              <a:t>desteği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kapsamında</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olacaktır</a:t>
            </a:r>
            <a:r>
              <a:rPr lang="en-US" sz="2700" u="none" strike="noStrike" dirty="0">
                <a:solidFill>
                  <a:srgbClr val="003865"/>
                </a:solidFill>
                <a:latin typeface="Clear Sans"/>
                <a:ea typeface="Clear Sans"/>
                <a:cs typeface="Clear Sans"/>
                <a:sym typeface="Clear Sans"/>
              </a:rPr>
              <a:t>.</a:t>
            </a:r>
          </a:p>
          <a:p>
            <a:pPr algn="l">
              <a:lnSpc>
                <a:spcPts val="3699"/>
              </a:lnSpc>
            </a:pPr>
            <a:endParaRPr lang="en-US" sz="2700" u="none" strike="noStrike" dirty="0">
              <a:solidFill>
                <a:srgbClr val="003865"/>
              </a:solidFill>
              <a:latin typeface="Clear Sans"/>
              <a:ea typeface="Clear Sans"/>
              <a:cs typeface="Clear Sans"/>
              <a:sym typeface="Clear Sans"/>
            </a:endParaRPr>
          </a:p>
          <a:p>
            <a:pPr algn="l">
              <a:lnSpc>
                <a:spcPts val="3699"/>
              </a:lnSpc>
            </a:pPr>
            <a:r>
              <a:rPr lang="en-US" sz="2700" b="1" u="none" strike="noStrike" dirty="0" err="1">
                <a:solidFill>
                  <a:srgbClr val="003865"/>
                </a:solidFill>
                <a:latin typeface="Clear Sans Bold"/>
                <a:ea typeface="Clear Sans Bold"/>
                <a:cs typeface="Clear Sans Bold"/>
                <a:sym typeface="Clear Sans Bold"/>
              </a:rPr>
              <a:t>Yıllık</a:t>
            </a:r>
            <a:r>
              <a:rPr lang="en-US" sz="2700" b="1" u="none" strike="noStrike" dirty="0">
                <a:solidFill>
                  <a:srgbClr val="003865"/>
                </a:solidFill>
                <a:latin typeface="Clear Sans Bold"/>
                <a:ea typeface="Clear Sans Bold"/>
                <a:cs typeface="Clear Sans Bold"/>
                <a:sym typeface="Clear Sans Bold"/>
              </a:rPr>
              <a:t> Kota:</a:t>
            </a:r>
            <a:r>
              <a:rPr lang="en-US" sz="2700" u="none" strike="noStrike" dirty="0">
                <a:solidFill>
                  <a:srgbClr val="003865"/>
                </a:solidFill>
                <a:latin typeface="Clear Sans"/>
                <a:ea typeface="Clear Sans"/>
                <a:cs typeface="Clear Sans"/>
                <a:sym typeface="Clear Sans"/>
              </a:rPr>
              <a:t> Springer Nature </a:t>
            </a:r>
            <a:r>
              <a:rPr lang="en-US" sz="2700" u="none" strike="noStrike" dirty="0" err="1">
                <a:solidFill>
                  <a:srgbClr val="003865"/>
                </a:solidFill>
                <a:latin typeface="Clear Sans"/>
                <a:ea typeface="Clear Sans"/>
                <a:cs typeface="Clear Sans"/>
                <a:sym typeface="Clear Sans"/>
              </a:rPr>
              <a:t>anlaşması</a:t>
            </a:r>
            <a:r>
              <a:rPr lang="en-US" sz="2700" u="none" strike="noStrike" dirty="0">
                <a:solidFill>
                  <a:srgbClr val="003865"/>
                </a:solidFill>
                <a:latin typeface="Clear Sans"/>
                <a:ea typeface="Clear Sans"/>
                <a:cs typeface="Clear Sans"/>
                <a:sym typeface="Clear Sans"/>
              </a:rPr>
              <a:t>, Türkiye </a:t>
            </a:r>
            <a:r>
              <a:rPr lang="en-US" sz="2700" u="none" strike="noStrike" dirty="0" err="1">
                <a:solidFill>
                  <a:srgbClr val="003865"/>
                </a:solidFill>
                <a:latin typeface="Clear Sans"/>
                <a:ea typeface="Clear Sans"/>
                <a:cs typeface="Clear Sans"/>
                <a:sym typeface="Clear Sans"/>
              </a:rPr>
              <a:t>genelinde</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yıllık</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belirli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bir</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makale</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kotası</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ile</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sınırlıdır</a:t>
            </a:r>
            <a:r>
              <a:rPr lang="en-US" sz="2700" u="none" strike="noStrike" dirty="0">
                <a:solidFill>
                  <a:srgbClr val="003865"/>
                </a:solidFill>
                <a:latin typeface="Clear Sans"/>
                <a:ea typeface="Clear Sans"/>
                <a:cs typeface="Clear Sans"/>
                <a:sym typeface="Clear Sans"/>
              </a:rPr>
              <a:t>.</a:t>
            </a:r>
          </a:p>
          <a:p>
            <a:pPr algn="just">
              <a:lnSpc>
                <a:spcPts val="3699"/>
              </a:lnSpc>
            </a:pPr>
            <a:endParaRPr lang="en-US" sz="2700" u="none" strike="noStrike" dirty="0">
              <a:solidFill>
                <a:srgbClr val="003865"/>
              </a:solidFill>
              <a:latin typeface="Clear Sans"/>
              <a:ea typeface="Clear Sans"/>
              <a:cs typeface="Clear Sans"/>
              <a:sym typeface="Clear Sans"/>
            </a:endParaRPr>
          </a:p>
          <a:p>
            <a:pPr algn="just">
              <a:lnSpc>
                <a:spcPts val="3699"/>
              </a:lnSpc>
            </a:pPr>
            <a:endParaRPr lang="en-US" sz="2700" u="none" strike="noStrike" dirty="0">
              <a:solidFill>
                <a:srgbClr val="003865"/>
              </a:solidFill>
              <a:latin typeface="Clear Sans"/>
              <a:ea typeface="Clear Sans"/>
              <a:cs typeface="Clear Sans"/>
              <a:sym typeface="Clear Sans"/>
            </a:endParaRPr>
          </a:p>
        </p:txBody>
      </p:sp>
      <p:sp>
        <p:nvSpPr>
          <p:cNvPr id="9" name="Freeform 9"/>
          <p:cNvSpPr/>
          <p:nvPr/>
        </p:nvSpPr>
        <p:spPr>
          <a:xfrm>
            <a:off x="15347780" y="1835450"/>
            <a:ext cx="2668724" cy="1334362"/>
          </a:xfrm>
          <a:custGeom>
            <a:avLst/>
            <a:gdLst/>
            <a:ahLst/>
            <a:cxnLst/>
            <a:rect l="l" t="t" r="r" b="b"/>
            <a:pathLst>
              <a:path w="2668724" h="1334362">
                <a:moveTo>
                  <a:pt x="0" y="0"/>
                </a:moveTo>
                <a:lnTo>
                  <a:pt x="2668724" y="0"/>
                </a:lnTo>
                <a:lnTo>
                  <a:pt x="2668724" y="1334362"/>
                </a:lnTo>
                <a:lnTo>
                  <a:pt x="0" y="1334362"/>
                </a:lnTo>
                <a:lnTo>
                  <a:pt x="0" y="0"/>
                </a:lnTo>
                <a:close/>
              </a:path>
            </a:pathLst>
          </a:custGeom>
          <a:blipFill>
            <a:blip r:embed="rId4"/>
            <a:stretch>
              <a:fillRect/>
            </a:stretch>
          </a:blipFill>
        </p:spPr>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 17"/>
          <p:cNvGrpSpPr/>
          <p:nvPr/>
        </p:nvGrpSpPr>
        <p:grpSpPr>
          <a:xfrm>
            <a:off x="9099" y="58030"/>
            <a:ext cx="18310746" cy="1299541"/>
            <a:chOff x="0" y="143806"/>
            <a:chExt cx="18310746" cy="1299541"/>
          </a:xfrm>
        </p:grpSpPr>
        <p:sp>
          <p:nvSpPr>
            <p:cNvPr id="19" name="Dikdörtgen 18"/>
            <p:cNvSpPr/>
            <p:nvPr/>
          </p:nvSpPr>
          <p:spPr>
            <a:xfrm>
              <a:off x="22746" y="143806"/>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pic>
          <p:nvPicPr>
            <p:cNvPr id="20" name="Resi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8030" y="303498"/>
              <a:ext cx="1418868" cy="1015202"/>
            </a:xfrm>
            <a:prstGeom prst="rect">
              <a:avLst/>
            </a:prstGeom>
          </p:spPr>
        </p:pic>
        <p:pic>
          <p:nvPicPr>
            <p:cNvPr id="21" name="Resim 20">
              <a:extLst>
                <a:ext uri="{FF2B5EF4-FFF2-40B4-BE49-F238E27FC236}">
                  <a16:creationId xmlns:a16="http://schemas.microsoft.com/office/drawing/2014/main" id="{182ECFF9-04B8-6210-8916-87A36B94E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6899" y="384219"/>
              <a:ext cx="857802" cy="857802"/>
            </a:xfrm>
            <a:prstGeom prst="rect">
              <a:avLst/>
            </a:prstGeom>
          </p:spPr>
        </p:pic>
        <p:sp>
          <p:nvSpPr>
            <p:cNvPr id="22" name="Dikdörtgen 21"/>
            <p:cNvSpPr/>
            <p:nvPr/>
          </p:nvSpPr>
          <p:spPr>
            <a:xfrm>
              <a:off x="0" y="157472"/>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pic>
          <p:nvPicPr>
            <p:cNvPr id="23" name="Resi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3105" y="192517"/>
              <a:ext cx="1418868" cy="1015202"/>
            </a:xfrm>
            <a:prstGeom prst="rect">
              <a:avLst/>
            </a:prstGeom>
          </p:spPr>
        </p:pic>
        <p:pic>
          <p:nvPicPr>
            <p:cNvPr id="24" name="Resim 23">
              <a:extLst>
                <a:ext uri="{FF2B5EF4-FFF2-40B4-BE49-F238E27FC236}">
                  <a16:creationId xmlns:a16="http://schemas.microsoft.com/office/drawing/2014/main" id="{182ECFF9-04B8-6210-8916-87A36B94E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53346" y="314672"/>
              <a:ext cx="857802" cy="857802"/>
            </a:xfrm>
            <a:prstGeom prst="rect">
              <a:avLst/>
            </a:prstGeom>
          </p:spPr>
        </p:pic>
      </p:gr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5">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520595" y="3206661"/>
            <a:ext cx="6822173" cy="3885679"/>
          </a:xfrm>
          <a:prstGeom prst="rect">
            <a:avLst/>
          </a:prstGeom>
        </p:spPr>
        <p:txBody>
          <a:bodyPr lIns="0" tIns="0" rIns="0" bIns="0" rtlCol="0" anchor="t">
            <a:spAutoFit/>
          </a:bodyPr>
          <a:lstStyle/>
          <a:p>
            <a:pPr marL="0" lvl="0" indent="0" algn="l">
              <a:lnSpc>
                <a:spcPts val="10120"/>
              </a:lnSpc>
              <a:spcBef>
                <a:spcPct val="0"/>
              </a:spcBef>
            </a:pPr>
            <a:r>
              <a:rPr lang="tr-TR" sz="8433" b="1" u="none" strike="noStrike" dirty="0">
                <a:solidFill>
                  <a:schemeClr val="tx2"/>
                </a:solidFill>
                <a:latin typeface="Corporative"/>
                <a:ea typeface="Corporative"/>
                <a:cs typeface="Corporative"/>
                <a:sym typeface="Corporative"/>
              </a:rPr>
              <a:t>Sunum İçeriği </a:t>
            </a:r>
          </a:p>
          <a:p>
            <a:pPr marL="0" lvl="0" indent="0" algn="l">
              <a:lnSpc>
                <a:spcPts val="10120"/>
              </a:lnSpc>
              <a:spcBef>
                <a:spcPct val="0"/>
              </a:spcBef>
            </a:pPr>
            <a:r>
              <a:rPr lang="tr-TR" sz="8433" b="1" u="none" strike="noStrike" dirty="0">
                <a:solidFill>
                  <a:schemeClr val="tx2"/>
                </a:solidFill>
                <a:latin typeface="Corporative"/>
                <a:ea typeface="Corporative"/>
                <a:cs typeface="Corporative"/>
                <a:sym typeface="Corporative"/>
              </a:rPr>
              <a:t>ve Kapsamı</a:t>
            </a:r>
          </a:p>
        </p:txBody>
      </p:sp>
      <p:grpSp>
        <p:nvGrpSpPr>
          <p:cNvPr id="7" name="Group 7"/>
          <p:cNvGrpSpPr/>
          <p:nvPr/>
        </p:nvGrpSpPr>
        <p:grpSpPr>
          <a:xfrm>
            <a:off x="8070458" y="4904280"/>
            <a:ext cx="8828174" cy="3724227"/>
            <a:chOff x="0" y="-47625"/>
            <a:chExt cx="11770899" cy="4965636"/>
          </a:xfrm>
        </p:grpSpPr>
        <p:sp>
          <p:nvSpPr>
            <p:cNvPr id="8" name="TextBox 8"/>
            <p:cNvSpPr txBox="1"/>
            <p:nvPr/>
          </p:nvSpPr>
          <p:spPr>
            <a:xfrm>
              <a:off x="0" y="-47625"/>
              <a:ext cx="11770899" cy="1332865"/>
            </a:xfrm>
            <a:prstGeom prst="rect">
              <a:avLst/>
            </a:prstGeom>
          </p:spPr>
          <p:txBody>
            <a:bodyPr lIns="0" tIns="0" rIns="0" bIns="0" rtlCol="0" anchor="t">
              <a:spAutoFit/>
            </a:bodyPr>
            <a:lstStyle/>
            <a:p>
              <a:pPr algn="l">
                <a:lnSpc>
                  <a:spcPts val="4110"/>
                </a:lnSpc>
              </a:pPr>
              <a:r>
                <a:rPr lang="en-US" sz="3000" b="1">
                  <a:solidFill>
                    <a:srgbClr val="003865"/>
                  </a:solidFill>
                  <a:latin typeface="Clear Sans Bold"/>
                  <a:ea typeface="Clear Sans Bold"/>
                  <a:cs typeface="Clear Sans Bold"/>
                  <a:sym typeface="Clear Sans Bold"/>
                </a:rPr>
                <a:t>BÖLÜM 2.</a:t>
              </a:r>
              <a:r>
                <a:rPr lang="en-US" sz="3000">
                  <a:solidFill>
                    <a:srgbClr val="003865"/>
                  </a:solidFill>
                  <a:latin typeface="Clear Sans"/>
                  <a:ea typeface="Clear Sans"/>
                  <a:cs typeface="Clear Sans"/>
                  <a:sym typeface="Clear Sans"/>
                </a:rPr>
                <a:t>  </a:t>
              </a:r>
              <a:r>
                <a:rPr lang="en-US" sz="3000" b="1">
                  <a:solidFill>
                    <a:srgbClr val="003865"/>
                  </a:solidFill>
                  <a:latin typeface="Clear Sans Bold"/>
                  <a:ea typeface="Clear Sans Bold"/>
                  <a:cs typeface="Clear Sans Bold"/>
                  <a:sym typeface="Clear Sans Bold"/>
                </a:rPr>
                <a:t>Ulusal ve Kurumsal Destekler (İmkânlar) Açık Erişim (Open Access)</a:t>
              </a:r>
            </a:p>
          </p:txBody>
        </p:sp>
        <p:sp>
          <p:nvSpPr>
            <p:cNvPr id="9" name="TextBox 9"/>
            <p:cNvSpPr txBox="1"/>
            <p:nvPr/>
          </p:nvSpPr>
          <p:spPr>
            <a:xfrm>
              <a:off x="412453" y="1514279"/>
              <a:ext cx="10670936" cy="582676"/>
            </a:xfrm>
            <a:prstGeom prst="rect">
              <a:avLst/>
            </a:prstGeom>
          </p:spPr>
          <p:txBody>
            <a:bodyPr lIns="0" tIns="0" rIns="0" bIns="0" rtlCol="0" anchor="t">
              <a:spAutoFit/>
            </a:bodyPr>
            <a:lstStyle/>
            <a:p>
              <a:pPr marL="582932" lvl="1" indent="-291466" algn="l">
                <a:lnSpc>
                  <a:spcPts val="3699"/>
                </a:lnSpc>
                <a:buAutoNum type="arabicPeriod"/>
              </a:pPr>
              <a:r>
                <a:rPr lang="tr-TR" sz="2700" noProof="1">
                  <a:solidFill>
                    <a:srgbClr val="003865"/>
                  </a:solidFill>
                  <a:latin typeface="Clear Sans"/>
                  <a:ea typeface="Clear Sans"/>
                  <a:cs typeface="Clear Sans"/>
                  <a:sym typeface="Clear Sans"/>
                </a:rPr>
                <a:t>TÜBİTAK ULAKBİM Anlaşmalı Platformlar</a:t>
              </a:r>
            </a:p>
          </p:txBody>
        </p:sp>
        <p:sp>
          <p:nvSpPr>
            <p:cNvPr id="10" name="TextBox 10"/>
            <p:cNvSpPr txBox="1"/>
            <p:nvPr/>
          </p:nvSpPr>
          <p:spPr>
            <a:xfrm>
              <a:off x="415389" y="4335335"/>
              <a:ext cx="10670936" cy="582676"/>
            </a:xfrm>
            <a:prstGeom prst="rect">
              <a:avLst/>
            </a:prstGeom>
          </p:spPr>
          <p:txBody>
            <a:bodyPr lIns="0" tIns="0" rIns="0" bIns="0" rtlCol="0" anchor="t">
              <a:spAutoFit/>
            </a:bodyPr>
            <a:lstStyle/>
            <a:p>
              <a:pPr marL="291466" lvl="1" algn="l">
                <a:lnSpc>
                  <a:spcPts val="3699"/>
                </a:lnSpc>
              </a:pPr>
              <a:r>
                <a:rPr lang="tr-TR" sz="2700" dirty="0">
                  <a:solidFill>
                    <a:srgbClr val="003865"/>
                  </a:solidFill>
                  <a:latin typeface="Clear Sans"/>
                  <a:ea typeface="Clear Sans"/>
                  <a:cs typeface="Clear Sans"/>
                  <a:sym typeface="Clear Sans"/>
                </a:rPr>
                <a:t>3. </a:t>
              </a:r>
              <a:r>
                <a:rPr lang="en-US" sz="2700" dirty="0">
                  <a:solidFill>
                    <a:srgbClr val="003865"/>
                  </a:solidFill>
                  <a:latin typeface="Clear Sans"/>
                  <a:ea typeface="Clear Sans"/>
                  <a:cs typeface="Clear Sans"/>
                  <a:sym typeface="Clear Sans"/>
                </a:rPr>
                <a:t>ERÜ BAP</a:t>
              </a:r>
            </a:p>
          </p:txBody>
        </p:sp>
      </p:grpSp>
      <p:sp>
        <p:nvSpPr>
          <p:cNvPr id="11" name="TextBox 11"/>
          <p:cNvSpPr txBox="1"/>
          <p:nvPr/>
        </p:nvSpPr>
        <p:spPr>
          <a:xfrm>
            <a:off x="8382000" y="6897243"/>
            <a:ext cx="9059846" cy="913257"/>
          </a:xfrm>
          <a:prstGeom prst="rect">
            <a:avLst/>
          </a:prstGeom>
        </p:spPr>
        <p:txBody>
          <a:bodyPr lIns="0" tIns="0" rIns="0" bIns="0" rtlCol="0" anchor="t">
            <a:spAutoFit/>
          </a:bodyPr>
          <a:lstStyle/>
          <a:p>
            <a:pPr marL="291466" lvl="1" algn="l">
              <a:lnSpc>
                <a:spcPts val="3699"/>
              </a:lnSpc>
            </a:pPr>
            <a:r>
              <a:rPr lang="tr-TR" sz="2700" dirty="0">
                <a:solidFill>
                  <a:srgbClr val="003865"/>
                </a:solidFill>
                <a:latin typeface="Clear Sans"/>
                <a:ea typeface="Clear Sans"/>
                <a:cs typeface="Clear Sans"/>
                <a:sym typeface="Clear Sans"/>
              </a:rPr>
              <a:t>2. Erciyes Üniversitesi'nin Özel Anlaşmalı Olduğu platformlar</a:t>
            </a:r>
          </a:p>
        </p:txBody>
      </p:sp>
      <p:grpSp>
        <p:nvGrpSpPr>
          <p:cNvPr id="12" name="Group 12"/>
          <p:cNvGrpSpPr/>
          <p:nvPr/>
        </p:nvGrpSpPr>
        <p:grpSpPr>
          <a:xfrm>
            <a:off x="7987420" y="1388987"/>
            <a:ext cx="10047281" cy="3000262"/>
            <a:chOff x="0" y="-57150"/>
            <a:chExt cx="13396374" cy="4000349"/>
          </a:xfrm>
        </p:grpSpPr>
        <p:sp>
          <p:nvSpPr>
            <p:cNvPr id="13" name="TextBox 13"/>
            <p:cNvSpPr txBox="1"/>
            <p:nvPr/>
          </p:nvSpPr>
          <p:spPr>
            <a:xfrm>
              <a:off x="0" y="-57150"/>
              <a:ext cx="13396374" cy="666750"/>
            </a:xfrm>
            <a:prstGeom prst="rect">
              <a:avLst/>
            </a:prstGeom>
          </p:spPr>
          <p:txBody>
            <a:bodyPr lIns="0" tIns="0" rIns="0" bIns="0" rtlCol="0" anchor="t">
              <a:spAutoFit/>
            </a:bodyPr>
            <a:lstStyle/>
            <a:p>
              <a:pPr algn="l">
                <a:lnSpc>
                  <a:spcPts val="4200"/>
                </a:lnSpc>
                <a:spcBef>
                  <a:spcPct val="0"/>
                </a:spcBef>
              </a:pPr>
              <a:r>
                <a:rPr lang="en-US" sz="3000" b="1">
                  <a:solidFill>
                    <a:srgbClr val="003865"/>
                  </a:solidFill>
                  <a:latin typeface="Clear Sans Bold"/>
                  <a:ea typeface="Clear Sans Bold"/>
                  <a:cs typeface="Clear Sans Bold"/>
                  <a:sym typeface="Clear Sans Bold"/>
                </a:rPr>
                <a:t>BÖLÜM 1.  Yeni Kurumsal Yapılanma ve Uygulama</a:t>
              </a:r>
            </a:p>
          </p:txBody>
        </p:sp>
        <p:sp>
          <p:nvSpPr>
            <p:cNvPr id="14" name="TextBox 14"/>
            <p:cNvSpPr txBox="1"/>
            <p:nvPr/>
          </p:nvSpPr>
          <p:spPr>
            <a:xfrm>
              <a:off x="471925" y="859013"/>
              <a:ext cx="10747630" cy="599908"/>
            </a:xfrm>
            <a:prstGeom prst="rect">
              <a:avLst/>
            </a:prstGeom>
          </p:spPr>
          <p:txBody>
            <a:bodyPr lIns="0" tIns="0" rIns="0" bIns="0" rtlCol="0" anchor="t">
              <a:spAutoFit/>
            </a:bodyPr>
            <a:lstStyle/>
            <a:p>
              <a:pPr marL="291466" lvl="1" algn="l">
                <a:lnSpc>
                  <a:spcPts val="3780"/>
                </a:lnSpc>
                <a:spcBef>
                  <a:spcPct val="0"/>
                </a:spcBef>
              </a:pPr>
              <a:r>
                <a:rPr lang="tr-TR" sz="2700" dirty="0">
                  <a:solidFill>
                    <a:srgbClr val="003865"/>
                  </a:solidFill>
                  <a:latin typeface="Clear Sans"/>
                  <a:ea typeface="Clear Sans"/>
                  <a:cs typeface="Clear Sans"/>
                  <a:sym typeface="Clear Sans"/>
                </a:rPr>
                <a:t>1. Bilimsel Makale Destek Koordinatörlüğü (BMDK)</a:t>
              </a:r>
            </a:p>
          </p:txBody>
        </p:sp>
        <p:sp>
          <p:nvSpPr>
            <p:cNvPr id="15" name="TextBox 15"/>
            <p:cNvSpPr txBox="1"/>
            <p:nvPr/>
          </p:nvSpPr>
          <p:spPr>
            <a:xfrm>
              <a:off x="471925" y="2101152"/>
              <a:ext cx="10747630" cy="599908"/>
            </a:xfrm>
            <a:prstGeom prst="rect">
              <a:avLst/>
            </a:prstGeom>
          </p:spPr>
          <p:txBody>
            <a:bodyPr lIns="0" tIns="0" rIns="0" bIns="0" rtlCol="0" anchor="t">
              <a:spAutoFit/>
            </a:bodyPr>
            <a:lstStyle/>
            <a:p>
              <a:pPr marL="291466" lvl="1" algn="l">
                <a:lnSpc>
                  <a:spcPts val="3780"/>
                </a:lnSpc>
                <a:spcBef>
                  <a:spcPct val="0"/>
                </a:spcBef>
              </a:pPr>
              <a:r>
                <a:rPr lang="tr-TR" sz="2700" dirty="0">
                  <a:solidFill>
                    <a:srgbClr val="003865"/>
                  </a:solidFill>
                  <a:latin typeface="Clear Sans"/>
                  <a:ea typeface="Clear Sans"/>
                  <a:cs typeface="Clear Sans"/>
                  <a:sym typeface="Clear Sans"/>
                </a:rPr>
                <a:t>2. BMDK Hizmetleri ve Yönerge</a:t>
              </a:r>
            </a:p>
          </p:txBody>
        </p:sp>
        <p:sp>
          <p:nvSpPr>
            <p:cNvPr id="16" name="TextBox 16"/>
            <p:cNvSpPr txBox="1"/>
            <p:nvPr/>
          </p:nvSpPr>
          <p:spPr>
            <a:xfrm>
              <a:off x="471925" y="3343291"/>
              <a:ext cx="10747630" cy="599908"/>
            </a:xfrm>
            <a:prstGeom prst="rect">
              <a:avLst/>
            </a:prstGeom>
          </p:spPr>
          <p:txBody>
            <a:bodyPr lIns="0" tIns="0" rIns="0" bIns="0" rtlCol="0" anchor="t">
              <a:spAutoFit/>
            </a:bodyPr>
            <a:lstStyle/>
            <a:p>
              <a:pPr marL="291466" lvl="1" algn="l">
                <a:lnSpc>
                  <a:spcPts val="3780"/>
                </a:lnSpc>
                <a:spcBef>
                  <a:spcPct val="0"/>
                </a:spcBef>
              </a:pPr>
              <a:r>
                <a:rPr lang="tr-TR" sz="2700" dirty="0">
                  <a:solidFill>
                    <a:srgbClr val="003865"/>
                  </a:solidFill>
                  <a:latin typeface="Clear Sans"/>
                  <a:ea typeface="Clear Sans"/>
                  <a:cs typeface="Clear Sans"/>
                  <a:sym typeface="Clear Sans"/>
                </a:rPr>
                <a:t>3. Süreç Yönetimi</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75736" y="302203"/>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2.1. </a:t>
            </a:r>
            <a:r>
              <a:rPr lang="en-US" sz="6333" dirty="0" err="1">
                <a:solidFill>
                  <a:schemeClr val="bg1"/>
                </a:solidFill>
                <a:latin typeface="Corporative"/>
                <a:ea typeface="Corporative"/>
                <a:cs typeface="Corporative"/>
                <a:sym typeface="Corporative"/>
              </a:rPr>
              <a:t>Ulakb</a:t>
            </a:r>
            <a:r>
              <a:rPr lang="en-US" sz="6333" u="none" strike="noStrike" dirty="0" err="1">
                <a:solidFill>
                  <a:schemeClr val="bg1"/>
                </a:solidFill>
                <a:latin typeface="Corporative"/>
                <a:ea typeface="Corporative"/>
                <a:cs typeface="Corporative"/>
                <a:sym typeface="Corporative"/>
              </a:rPr>
              <a:t>im</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Anlaşmalı</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Platformlar</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842005" lvl="1" indent="-421003" algn="l">
              <a:lnSpc>
                <a:spcPts val="5342"/>
              </a:lnSpc>
              <a:spcBef>
                <a:spcPct val="0"/>
              </a:spcBef>
              <a:buAutoNum type="arabicPeriod"/>
            </a:pPr>
            <a:r>
              <a:rPr lang="en-US" sz="3899" u="none" strike="noStrike" dirty="0">
                <a:solidFill>
                  <a:srgbClr val="003865"/>
                </a:solidFill>
                <a:latin typeface="Clear Sans"/>
                <a:ea typeface="Clear Sans"/>
                <a:cs typeface="Clear Sans"/>
                <a:sym typeface="Clear Sans"/>
              </a:rPr>
              <a:t>Spr</a:t>
            </a:r>
            <a:r>
              <a:rPr lang="tr-TR" sz="3899" u="none" strike="noStrike" dirty="0">
                <a:solidFill>
                  <a:srgbClr val="003865"/>
                </a:solidFill>
                <a:latin typeface="Clear Sans"/>
                <a:ea typeface="Clear Sans"/>
                <a:cs typeface="Clear Sans"/>
                <a:sym typeface="Clear Sans"/>
              </a:rPr>
              <a:t>i</a:t>
            </a:r>
            <a:r>
              <a:rPr lang="en-US" sz="3899" u="none" strike="noStrike" dirty="0" err="1">
                <a:solidFill>
                  <a:srgbClr val="003865"/>
                </a:solidFill>
                <a:latin typeface="Clear Sans"/>
                <a:ea typeface="Clear Sans"/>
                <a:cs typeface="Clear Sans"/>
                <a:sym typeface="Clear Sans"/>
              </a:rPr>
              <a:t>nger</a:t>
            </a:r>
            <a:r>
              <a:rPr lang="en-US" sz="3899" u="none" strike="noStrike" dirty="0">
                <a:solidFill>
                  <a:srgbClr val="003865"/>
                </a:solidFill>
                <a:latin typeface="Clear Sans"/>
                <a:ea typeface="Clear Sans"/>
                <a:cs typeface="Clear Sans"/>
                <a:sym typeface="Clear Sans"/>
              </a:rPr>
              <a:t> Nature </a:t>
            </a:r>
          </a:p>
        </p:txBody>
      </p:sp>
      <p:sp>
        <p:nvSpPr>
          <p:cNvPr id="8" name="TextBox 8"/>
          <p:cNvSpPr txBox="1"/>
          <p:nvPr/>
        </p:nvSpPr>
        <p:spPr>
          <a:xfrm>
            <a:off x="1007230" y="3430270"/>
            <a:ext cx="16500846" cy="4180819"/>
          </a:xfrm>
          <a:prstGeom prst="rect">
            <a:avLst/>
          </a:prstGeom>
        </p:spPr>
        <p:txBody>
          <a:bodyPr lIns="0" tIns="0" rIns="0" bIns="0" rtlCol="0" anchor="t">
            <a:spAutoFit/>
          </a:bodyPr>
          <a:lstStyle/>
          <a:p>
            <a:pPr algn="just">
              <a:lnSpc>
                <a:spcPts val="3699"/>
              </a:lnSpc>
            </a:pPr>
            <a:endParaRPr dirty="0"/>
          </a:p>
          <a:p>
            <a:pPr algn="l">
              <a:lnSpc>
                <a:spcPts val="3699"/>
              </a:lnSpc>
            </a:pPr>
            <a:r>
              <a:rPr lang="en-US" sz="2700" b="1" u="none" strike="noStrike" dirty="0">
                <a:solidFill>
                  <a:srgbClr val="003865"/>
                </a:solidFill>
                <a:latin typeface="Clear Sans Bold"/>
                <a:ea typeface="Clear Sans Bold"/>
                <a:cs typeface="Clear Sans Bold"/>
                <a:sym typeface="Clear Sans Bold"/>
              </a:rPr>
              <a:t>"First Come, First Served" (İlk Gelen İlk </a:t>
            </a:r>
            <a:r>
              <a:rPr lang="en-US" sz="2700" b="1" u="none" strike="noStrike" dirty="0" err="1">
                <a:solidFill>
                  <a:srgbClr val="003865"/>
                </a:solidFill>
                <a:latin typeface="Clear Sans Bold"/>
                <a:ea typeface="Clear Sans Bold"/>
                <a:cs typeface="Clear Sans Bold"/>
                <a:sym typeface="Clear Sans Bold"/>
              </a:rPr>
              <a:t>Alır</a:t>
            </a:r>
            <a:r>
              <a:rPr lang="en-US" sz="2700" b="1" u="none" strike="noStrike" dirty="0">
                <a:solidFill>
                  <a:srgbClr val="003865"/>
                </a:solidFill>
                <a:latin typeface="Clear Sans Bold"/>
                <a:ea typeface="Clear Sans Bold"/>
                <a:cs typeface="Clear Sans Bold"/>
                <a:sym typeface="Clear Sans Bold"/>
              </a:rPr>
              <a:t>):</a:t>
            </a:r>
            <a:r>
              <a:rPr lang="en-US" sz="2700" u="none" strike="noStrike" dirty="0">
                <a:solidFill>
                  <a:srgbClr val="003865"/>
                </a:solidFill>
                <a:latin typeface="Clear Sans"/>
                <a:ea typeface="Clear Sans"/>
                <a:cs typeface="Clear Sans"/>
                <a:sym typeface="Clear Sans"/>
              </a:rPr>
              <a:t> Kota </a:t>
            </a:r>
            <a:r>
              <a:rPr lang="en-US" sz="2700" u="none" strike="noStrike" dirty="0" err="1">
                <a:solidFill>
                  <a:srgbClr val="003865"/>
                </a:solidFill>
                <a:latin typeface="Clear Sans"/>
                <a:ea typeface="Clear Sans"/>
                <a:cs typeface="Clear Sans"/>
                <a:sym typeface="Clear Sans"/>
              </a:rPr>
              <a:t>dolduğunda</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yazarlar</a:t>
            </a:r>
            <a:r>
              <a:rPr lang="en-US" sz="2700" u="none" strike="noStrike" dirty="0">
                <a:solidFill>
                  <a:srgbClr val="003865"/>
                </a:solidFill>
                <a:latin typeface="Clear Sans"/>
                <a:ea typeface="Clear Sans"/>
                <a:cs typeface="Clear Sans"/>
                <a:sym typeface="Clear Sans"/>
              </a:rPr>
              <a:t> o </a:t>
            </a:r>
            <a:r>
              <a:rPr lang="en-US" sz="2700" u="none" strike="noStrike" dirty="0" err="1">
                <a:solidFill>
                  <a:srgbClr val="003865"/>
                </a:solidFill>
                <a:latin typeface="Clear Sans"/>
                <a:ea typeface="Clear Sans"/>
                <a:cs typeface="Clear Sans"/>
                <a:sym typeface="Clear Sans"/>
              </a:rPr>
              <a:t>yıl</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için</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açık</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erişim</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desteğinden</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yararlanamayabilir</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veya</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ücretli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modele</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yönlendirilebilir</a:t>
            </a:r>
            <a:r>
              <a:rPr lang="en-US" sz="2700" u="none" strike="noStrike" dirty="0">
                <a:solidFill>
                  <a:srgbClr val="003865"/>
                </a:solidFill>
                <a:latin typeface="Clear Sans"/>
                <a:ea typeface="Clear Sans"/>
                <a:cs typeface="Clear Sans"/>
                <a:sym typeface="Clear Sans"/>
              </a:rPr>
              <a:t>. Bu </a:t>
            </a:r>
            <a:r>
              <a:rPr lang="en-US" sz="2700" u="none" strike="noStrike" dirty="0" err="1">
                <a:solidFill>
                  <a:srgbClr val="003865"/>
                </a:solidFill>
                <a:latin typeface="Clear Sans"/>
                <a:ea typeface="Clear Sans"/>
                <a:cs typeface="Clear Sans"/>
                <a:sym typeface="Clear Sans"/>
              </a:rPr>
              <a:t>nedenle</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erken</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başvurular</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ve</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kabul</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sonrası</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işlemlerin</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hızla</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tamamlanması</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kritiktir</a:t>
            </a:r>
            <a:r>
              <a:rPr lang="en-US" sz="2700" u="none" strike="noStrike" dirty="0">
                <a:solidFill>
                  <a:srgbClr val="003865"/>
                </a:solidFill>
                <a:latin typeface="Clear Sans"/>
                <a:ea typeface="Clear Sans"/>
                <a:cs typeface="Clear Sans"/>
                <a:sym typeface="Clear Sans"/>
              </a:rPr>
              <a:t>.</a:t>
            </a:r>
          </a:p>
          <a:p>
            <a:pPr algn="l">
              <a:lnSpc>
                <a:spcPts val="3699"/>
              </a:lnSpc>
            </a:pPr>
            <a:endParaRPr lang="en-US" sz="2700" u="none" strike="noStrike" dirty="0">
              <a:solidFill>
                <a:srgbClr val="003865"/>
              </a:solidFill>
              <a:latin typeface="Clear Sans"/>
              <a:ea typeface="Clear Sans"/>
              <a:cs typeface="Clear Sans"/>
              <a:sym typeface="Clear Sans"/>
            </a:endParaRPr>
          </a:p>
          <a:p>
            <a:pPr algn="l">
              <a:lnSpc>
                <a:spcPts val="3699"/>
              </a:lnSpc>
            </a:pPr>
            <a:r>
              <a:rPr lang="en-US" sz="2700" b="1" u="none" strike="noStrike" dirty="0">
                <a:solidFill>
                  <a:srgbClr val="003865"/>
                </a:solidFill>
                <a:latin typeface="Clear Sans Bold"/>
                <a:ea typeface="Clear Sans Bold"/>
                <a:cs typeface="Clear Sans Bold"/>
                <a:sym typeface="Clear Sans Bold"/>
              </a:rPr>
              <a:t>Corresponding Author:</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Sorumlu</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yazarın</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Erciyes</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Üniversitesi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mensubu</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olması</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şarttır</a:t>
            </a:r>
            <a:r>
              <a:rPr lang="en-US" sz="2700" u="none" strike="noStrike" dirty="0">
                <a:solidFill>
                  <a:srgbClr val="003865"/>
                </a:solidFill>
                <a:latin typeface="Clear Sans"/>
                <a:ea typeface="Clear Sans"/>
                <a:cs typeface="Clear Sans"/>
                <a:sym typeface="Clear Sans"/>
              </a:rPr>
              <a:t>.</a:t>
            </a:r>
          </a:p>
          <a:p>
            <a:pPr algn="l">
              <a:lnSpc>
                <a:spcPts val="3699"/>
              </a:lnSpc>
            </a:pPr>
            <a:endParaRPr lang="en-US" sz="2700" u="none" strike="noStrike" dirty="0">
              <a:solidFill>
                <a:srgbClr val="003865"/>
              </a:solidFill>
              <a:latin typeface="Clear Sans"/>
              <a:ea typeface="Clear Sans"/>
              <a:cs typeface="Clear Sans"/>
              <a:sym typeface="Clear Sans"/>
            </a:endParaRPr>
          </a:p>
          <a:p>
            <a:pPr algn="l">
              <a:lnSpc>
                <a:spcPts val="3699"/>
              </a:lnSpc>
            </a:pPr>
            <a:r>
              <a:rPr lang="en-US" sz="2700" b="1" u="none" strike="noStrike" dirty="0">
                <a:solidFill>
                  <a:srgbClr val="003865"/>
                </a:solidFill>
                <a:latin typeface="Clear Sans Bold"/>
                <a:ea typeface="Clear Sans Bold"/>
                <a:cs typeface="Clear Sans Bold"/>
                <a:sym typeface="Clear Sans Bold"/>
              </a:rPr>
              <a:t>Onay </a:t>
            </a:r>
            <a:r>
              <a:rPr lang="en-US" sz="2700" b="1" u="none" strike="noStrike" dirty="0" err="1">
                <a:solidFill>
                  <a:srgbClr val="003865"/>
                </a:solidFill>
                <a:latin typeface="Clear Sans Bold"/>
                <a:ea typeface="Clear Sans Bold"/>
                <a:cs typeface="Clear Sans Bold"/>
                <a:sym typeface="Clear Sans Bold"/>
              </a:rPr>
              <a:t>Mekanizması</a:t>
            </a:r>
            <a:r>
              <a:rPr lang="en-US" sz="2700" b="1" u="none" strike="noStrike" dirty="0">
                <a:solidFill>
                  <a:srgbClr val="003865"/>
                </a:solidFill>
                <a:latin typeface="Clear Sans Bold"/>
                <a:ea typeface="Clear Sans Bold"/>
                <a:cs typeface="Clear Sans Bold"/>
                <a:sym typeface="Clear Sans Bold"/>
              </a:rPr>
              <a:t>:</a:t>
            </a:r>
            <a:r>
              <a:rPr lang="en-US" sz="2700" u="none" strike="noStrike" dirty="0">
                <a:solidFill>
                  <a:srgbClr val="003865"/>
                </a:solidFill>
                <a:latin typeface="Clear Sans"/>
                <a:ea typeface="Clear Sans"/>
                <a:cs typeface="Clear Sans"/>
                <a:sym typeface="Clear Sans"/>
              </a:rPr>
              <a:t> Makale </a:t>
            </a:r>
            <a:r>
              <a:rPr lang="en-US" sz="2700" u="none" strike="noStrike" dirty="0" err="1">
                <a:solidFill>
                  <a:srgbClr val="003865"/>
                </a:solidFill>
                <a:latin typeface="Clear Sans"/>
                <a:ea typeface="Clear Sans"/>
                <a:cs typeface="Clear Sans"/>
                <a:sym typeface="Clear Sans"/>
              </a:rPr>
              <a:t>kabulünden</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sonra</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sistem</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üzerinden</a:t>
            </a:r>
            <a:r>
              <a:rPr lang="en-US" sz="2700" u="none" strike="noStrike" dirty="0">
                <a:solidFill>
                  <a:srgbClr val="003865"/>
                </a:solidFill>
                <a:latin typeface="Clear Sans"/>
                <a:ea typeface="Clear Sans"/>
                <a:cs typeface="Clear Sans"/>
                <a:sym typeface="Clear Sans"/>
              </a:rPr>
              <a:t> "Open Access" </a:t>
            </a:r>
            <a:r>
              <a:rPr lang="en-US" sz="2700" u="none" strike="noStrike" dirty="0" err="1">
                <a:solidFill>
                  <a:srgbClr val="003865"/>
                </a:solidFill>
                <a:latin typeface="Clear Sans"/>
                <a:ea typeface="Clear Sans"/>
                <a:cs typeface="Clear Sans"/>
                <a:sym typeface="Clear Sans"/>
              </a:rPr>
              <a:t>seçilmeli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ve</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gelen</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formda</a:t>
            </a:r>
            <a:r>
              <a:rPr lang="en-US" sz="2700" u="none" strike="noStrike" dirty="0">
                <a:solidFill>
                  <a:srgbClr val="003865"/>
                </a:solidFill>
                <a:latin typeface="Clear Sans"/>
                <a:ea typeface="Clear Sans"/>
                <a:cs typeface="Clear Sans"/>
                <a:sym typeface="Clear Sans"/>
              </a:rPr>
              <a:t> "TÜBİTAK ULAKBİM" </a:t>
            </a:r>
            <a:r>
              <a:rPr lang="en-US" sz="2700" u="none" strike="noStrike" dirty="0" err="1">
                <a:solidFill>
                  <a:srgbClr val="003865"/>
                </a:solidFill>
                <a:latin typeface="Clear Sans"/>
                <a:ea typeface="Clear Sans"/>
                <a:cs typeface="Clear Sans"/>
                <a:sym typeface="Clear Sans"/>
              </a:rPr>
              <a:t>seçeneği</a:t>
            </a:r>
            <a:r>
              <a:rPr lang="en-US" sz="2700" u="none" strike="noStrike" dirty="0">
                <a:solidFill>
                  <a:srgbClr val="003865"/>
                </a:solidFill>
                <a:latin typeface="Clear Sans"/>
                <a:ea typeface="Clear Sans"/>
                <a:cs typeface="Clear Sans"/>
                <a:sym typeface="Clear Sans"/>
              </a:rPr>
              <a:t> </a:t>
            </a:r>
            <a:r>
              <a:rPr lang="en-US" sz="2700" u="none" strike="noStrike" dirty="0" err="1">
                <a:solidFill>
                  <a:srgbClr val="003865"/>
                </a:solidFill>
                <a:latin typeface="Clear Sans"/>
                <a:ea typeface="Clear Sans"/>
                <a:cs typeface="Clear Sans"/>
                <a:sym typeface="Clear Sans"/>
              </a:rPr>
              <a:t>işaretlenmelidir</a:t>
            </a:r>
            <a:r>
              <a:rPr lang="en-US" sz="2700" u="none" strike="noStrike" dirty="0">
                <a:solidFill>
                  <a:srgbClr val="003865"/>
                </a:solidFill>
                <a:latin typeface="Clear Sans"/>
                <a:ea typeface="Clear Sans"/>
                <a:cs typeface="Clear Sans"/>
                <a:sym typeface="Clear Sans"/>
              </a:rPr>
              <a:t>.</a:t>
            </a:r>
          </a:p>
        </p:txBody>
      </p:sp>
      <p:sp>
        <p:nvSpPr>
          <p:cNvPr id="9" name="Freeform 9"/>
          <p:cNvSpPr/>
          <p:nvPr/>
        </p:nvSpPr>
        <p:spPr>
          <a:xfrm>
            <a:off x="15268792" y="1857783"/>
            <a:ext cx="2668724" cy="1334362"/>
          </a:xfrm>
          <a:custGeom>
            <a:avLst/>
            <a:gdLst/>
            <a:ahLst/>
            <a:cxnLst/>
            <a:rect l="l" t="t" r="r" b="b"/>
            <a:pathLst>
              <a:path w="2668724" h="1334362">
                <a:moveTo>
                  <a:pt x="0" y="0"/>
                </a:moveTo>
                <a:lnTo>
                  <a:pt x="2668724" y="0"/>
                </a:lnTo>
                <a:lnTo>
                  <a:pt x="2668724" y="1334362"/>
                </a:lnTo>
                <a:lnTo>
                  <a:pt x="0" y="1334362"/>
                </a:lnTo>
                <a:lnTo>
                  <a:pt x="0" y="0"/>
                </a:lnTo>
                <a:close/>
              </a:path>
            </a:pathLst>
          </a:custGeom>
          <a:blipFill>
            <a:blip r:embed="rId4"/>
            <a:stretch>
              <a:fillRect/>
            </a:stretch>
          </a:blipFill>
        </p:spPr>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72324" y="406404"/>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2.1. </a:t>
            </a:r>
            <a:r>
              <a:rPr lang="en-US" sz="6333" dirty="0" err="1">
                <a:solidFill>
                  <a:schemeClr val="bg1"/>
                </a:solidFill>
                <a:latin typeface="Corporative"/>
                <a:ea typeface="Corporative"/>
                <a:cs typeface="Corporative"/>
                <a:sym typeface="Corporative"/>
              </a:rPr>
              <a:t>Ulakb</a:t>
            </a:r>
            <a:r>
              <a:rPr lang="en-US" sz="6333" u="none" strike="noStrike" dirty="0" err="1">
                <a:solidFill>
                  <a:schemeClr val="bg1"/>
                </a:solidFill>
                <a:latin typeface="Corporative"/>
                <a:ea typeface="Corporative"/>
                <a:cs typeface="Corporative"/>
                <a:sym typeface="Corporative"/>
              </a:rPr>
              <a:t>im</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Anlaşmalı</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Platformlar</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421002" lvl="1" algn="l">
              <a:lnSpc>
                <a:spcPts val="5342"/>
              </a:lnSpc>
              <a:spcBef>
                <a:spcPct val="0"/>
              </a:spcBef>
            </a:pPr>
            <a:r>
              <a:rPr lang="tr-TR" sz="3899" u="none" strike="noStrike" dirty="0">
                <a:solidFill>
                  <a:srgbClr val="003865"/>
                </a:solidFill>
                <a:latin typeface="Clear Sans"/>
                <a:ea typeface="Clear Sans"/>
                <a:cs typeface="Clear Sans"/>
                <a:sym typeface="Clear Sans"/>
              </a:rPr>
              <a:t>2. </a:t>
            </a:r>
            <a:r>
              <a:rPr lang="en-US" sz="3899" u="none" strike="noStrike" dirty="0">
                <a:solidFill>
                  <a:srgbClr val="003865"/>
                </a:solidFill>
                <a:latin typeface="Clear Sans"/>
                <a:ea typeface="Clear Sans"/>
                <a:cs typeface="Clear Sans"/>
                <a:sym typeface="Clear Sans"/>
              </a:rPr>
              <a:t>WILEY</a:t>
            </a:r>
          </a:p>
        </p:txBody>
      </p:sp>
      <p:sp>
        <p:nvSpPr>
          <p:cNvPr id="8" name="TextBox 8"/>
          <p:cNvSpPr txBox="1"/>
          <p:nvPr/>
        </p:nvSpPr>
        <p:spPr>
          <a:xfrm>
            <a:off x="1007230" y="3430270"/>
            <a:ext cx="16500846" cy="6134180"/>
          </a:xfrm>
          <a:prstGeom prst="rect">
            <a:avLst/>
          </a:prstGeom>
        </p:spPr>
        <p:txBody>
          <a:bodyPr lIns="0" tIns="0" rIns="0" bIns="0" rtlCol="0" anchor="t">
            <a:spAutoFit/>
          </a:bodyPr>
          <a:lstStyle/>
          <a:p>
            <a:pPr algn="just">
              <a:lnSpc>
                <a:spcPts val="3699"/>
              </a:lnSpc>
            </a:pPr>
            <a:r>
              <a:rPr lang="tr-TR" sz="2700" b="1" dirty="0">
                <a:solidFill>
                  <a:srgbClr val="003865"/>
                </a:solidFill>
                <a:latin typeface="Clear Sans Bold"/>
                <a:ea typeface="Clear Sans Bold"/>
                <a:cs typeface="Clear Sans Bold"/>
                <a:sym typeface="Clear Sans Bold"/>
              </a:rPr>
              <a:t>Dergi içeriği : </a:t>
            </a:r>
            <a:r>
              <a:rPr lang="tr-TR" sz="2700" dirty="0">
                <a:solidFill>
                  <a:srgbClr val="003865"/>
                </a:solidFill>
                <a:latin typeface="Clear Sans" panose="020B0604020202020204" charset="0"/>
                <a:ea typeface="Clear Sans Bold"/>
                <a:cs typeface="Clear Sans" panose="020B0604020202020204" charset="0"/>
                <a:sym typeface="Clear Sans Bold"/>
              </a:rPr>
              <a:t>Web of </a:t>
            </a:r>
            <a:r>
              <a:rPr lang="tr-TR" sz="2700" dirty="0" err="1">
                <a:solidFill>
                  <a:srgbClr val="003865"/>
                </a:solidFill>
                <a:latin typeface="Clear Sans" panose="020B0604020202020204" charset="0"/>
                <a:ea typeface="Clear Sans Bold"/>
                <a:cs typeface="Clear Sans" panose="020B0604020202020204" charset="0"/>
                <a:sym typeface="Clear Sans Bold"/>
              </a:rPr>
              <a:t>Science</a:t>
            </a:r>
            <a:r>
              <a:rPr lang="tr-TR" sz="2700" dirty="0">
                <a:solidFill>
                  <a:srgbClr val="003865"/>
                </a:solidFill>
                <a:latin typeface="Clear Sans" panose="020B0604020202020204" charset="0"/>
                <a:ea typeface="Clear Sans Bold"/>
                <a:cs typeface="Clear Sans" panose="020B0604020202020204" charset="0"/>
                <a:sym typeface="Clear Sans Bold"/>
              </a:rPr>
              <a:t> - SCIE, SSCI kategorilerinde yer alan </a:t>
            </a:r>
            <a:r>
              <a:rPr lang="tr-TR" sz="2700" dirty="0" err="1">
                <a:solidFill>
                  <a:srgbClr val="003865"/>
                </a:solidFill>
                <a:latin typeface="Clear Sans" panose="020B0604020202020204" charset="0"/>
                <a:ea typeface="Clear Sans Bold"/>
                <a:cs typeface="Clear Sans" panose="020B0604020202020204" charset="0"/>
                <a:sym typeface="Clear Sans Bold"/>
              </a:rPr>
              <a:t>Wiley</a:t>
            </a:r>
            <a:r>
              <a:rPr lang="tr-TR" sz="2700" dirty="0">
                <a:solidFill>
                  <a:srgbClr val="003865"/>
                </a:solidFill>
                <a:latin typeface="Clear Sans" panose="020B0604020202020204" charset="0"/>
                <a:ea typeface="Clear Sans Bold"/>
                <a:cs typeface="Clear Sans" panose="020B0604020202020204" charset="0"/>
                <a:sym typeface="Clear Sans Bold"/>
              </a:rPr>
              <a:t> dergilerinden, JCR-JIF değerlerine göre, Q1 ve Q2 grubu Hibrit dergiler ve Gold/tam açık erişim dergiler destek kapsamındadır. </a:t>
            </a:r>
            <a:r>
              <a:rPr lang="tr-TR" sz="2700" dirty="0" err="1">
                <a:solidFill>
                  <a:srgbClr val="003865"/>
                </a:solidFill>
                <a:latin typeface="Clear Sans" panose="020B0604020202020204" charset="0"/>
                <a:ea typeface="Clear Sans Bold"/>
                <a:cs typeface="Clear Sans" panose="020B0604020202020204" charset="0"/>
                <a:sym typeface="Clear Sans Bold"/>
              </a:rPr>
              <a:t>Wiley</a:t>
            </a:r>
            <a:r>
              <a:rPr lang="tr-TR" sz="2700" dirty="0">
                <a:solidFill>
                  <a:srgbClr val="003865"/>
                </a:solidFill>
                <a:latin typeface="Clear Sans" panose="020B0604020202020204" charset="0"/>
                <a:ea typeface="Clear Sans Bold"/>
                <a:cs typeface="Clear Sans" panose="020B0604020202020204" charset="0"/>
                <a:sym typeface="Clear Sans Bold"/>
              </a:rPr>
              <a:t> yayın türleri arasında “</a:t>
            </a:r>
            <a:r>
              <a:rPr lang="tr-TR" sz="2700" dirty="0" err="1">
                <a:solidFill>
                  <a:srgbClr val="003865"/>
                </a:solidFill>
                <a:latin typeface="Clear Sans" panose="020B0604020202020204" charset="0"/>
                <a:ea typeface="Clear Sans Bold"/>
                <a:cs typeface="Clear Sans" panose="020B0604020202020204" charset="0"/>
                <a:sym typeface="Clear Sans Bold"/>
              </a:rPr>
              <a:t>Research</a:t>
            </a:r>
            <a:r>
              <a:rPr lang="tr-TR" sz="2700" dirty="0">
                <a:solidFill>
                  <a:srgbClr val="003865"/>
                </a:solidFill>
                <a:latin typeface="Clear Sans" panose="020B0604020202020204" charset="0"/>
                <a:ea typeface="Clear Sans Bold"/>
                <a:cs typeface="Clear Sans" panose="020B0604020202020204" charset="0"/>
                <a:sym typeface="Clear Sans Bold"/>
              </a:rPr>
              <a:t> </a:t>
            </a:r>
            <a:r>
              <a:rPr lang="tr-TR" sz="2700" dirty="0" err="1">
                <a:solidFill>
                  <a:srgbClr val="003865"/>
                </a:solidFill>
                <a:latin typeface="Clear Sans" panose="020B0604020202020204" charset="0"/>
                <a:ea typeface="Clear Sans Bold"/>
                <a:cs typeface="Clear Sans" panose="020B0604020202020204" charset="0"/>
                <a:sym typeface="Clear Sans Bold"/>
              </a:rPr>
              <a:t>Article</a:t>
            </a:r>
            <a:r>
              <a:rPr lang="tr-TR" sz="2700" dirty="0">
                <a:solidFill>
                  <a:srgbClr val="003865"/>
                </a:solidFill>
                <a:latin typeface="Clear Sans" panose="020B0604020202020204" charset="0"/>
                <a:ea typeface="Clear Sans Bold"/>
                <a:cs typeface="Clear Sans" panose="020B0604020202020204" charset="0"/>
                <a:sym typeface="Clear Sans Bold"/>
              </a:rPr>
              <a:t>”, “</a:t>
            </a:r>
            <a:r>
              <a:rPr lang="tr-TR" sz="2700" dirty="0" err="1">
                <a:solidFill>
                  <a:srgbClr val="003865"/>
                </a:solidFill>
                <a:latin typeface="Clear Sans" panose="020B0604020202020204" charset="0"/>
                <a:ea typeface="Clear Sans Bold"/>
                <a:cs typeface="Clear Sans" panose="020B0604020202020204" charset="0"/>
                <a:sym typeface="Clear Sans Bold"/>
              </a:rPr>
              <a:t>Review</a:t>
            </a:r>
            <a:r>
              <a:rPr lang="tr-TR" sz="2700" dirty="0">
                <a:solidFill>
                  <a:srgbClr val="003865"/>
                </a:solidFill>
                <a:latin typeface="Clear Sans" panose="020B0604020202020204" charset="0"/>
                <a:ea typeface="Clear Sans Bold"/>
                <a:cs typeface="Clear Sans" panose="020B0604020202020204" charset="0"/>
                <a:sym typeface="Clear Sans Bold"/>
              </a:rPr>
              <a:t> </a:t>
            </a:r>
            <a:r>
              <a:rPr lang="tr-TR" sz="2700" dirty="0" err="1">
                <a:solidFill>
                  <a:srgbClr val="003865"/>
                </a:solidFill>
                <a:latin typeface="Clear Sans" panose="020B0604020202020204" charset="0"/>
                <a:ea typeface="Clear Sans Bold"/>
                <a:cs typeface="Clear Sans" panose="020B0604020202020204" charset="0"/>
                <a:sym typeface="Clear Sans Bold"/>
              </a:rPr>
              <a:t>Article</a:t>
            </a:r>
            <a:r>
              <a:rPr lang="tr-TR" sz="2700" dirty="0">
                <a:solidFill>
                  <a:srgbClr val="003865"/>
                </a:solidFill>
                <a:latin typeface="Clear Sans" panose="020B0604020202020204" charset="0"/>
                <a:ea typeface="Clear Sans Bold"/>
                <a:cs typeface="Clear Sans" panose="020B0604020202020204" charset="0"/>
                <a:sym typeface="Clear Sans Bold"/>
              </a:rPr>
              <a:t>”, “Data </a:t>
            </a:r>
            <a:r>
              <a:rPr lang="tr-TR" sz="2700" dirty="0" err="1">
                <a:solidFill>
                  <a:srgbClr val="003865"/>
                </a:solidFill>
                <a:latin typeface="Clear Sans" panose="020B0604020202020204" charset="0"/>
                <a:ea typeface="Clear Sans Bold"/>
                <a:cs typeface="Clear Sans" panose="020B0604020202020204" charset="0"/>
                <a:sym typeface="Clear Sans Bold"/>
              </a:rPr>
              <a:t>Article</a:t>
            </a:r>
            <a:r>
              <a:rPr lang="tr-TR" sz="2700" dirty="0">
                <a:solidFill>
                  <a:srgbClr val="003865"/>
                </a:solidFill>
                <a:latin typeface="Clear Sans" panose="020B0604020202020204" charset="0"/>
                <a:ea typeface="Clear Sans Bold"/>
                <a:cs typeface="Clear Sans" panose="020B0604020202020204" charset="0"/>
                <a:sym typeface="Clear Sans Bold"/>
              </a:rPr>
              <a:t>” ve “</a:t>
            </a:r>
            <a:r>
              <a:rPr lang="tr-TR" sz="2700" dirty="0" err="1">
                <a:solidFill>
                  <a:srgbClr val="003865"/>
                </a:solidFill>
                <a:latin typeface="Clear Sans" panose="020B0604020202020204" charset="0"/>
                <a:ea typeface="Clear Sans Bold"/>
                <a:cs typeface="Clear Sans" panose="020B0604020202020204" charset="0"/>
                <a:sym typeface="Clear Sans Bold"/>
              </a:rPr>
              <a:t>Rapid</a:t>
            </a:r>
            <a:r>
              <a:rPr lang="tr-TR" sz="2700" dirty="0">
                <a:solidFill>
                  <a:srgbClr val="003865"/>
                </a:solidFill>
                <a:latin typeface="Clear Sans" panose="020B0604020202020204" charset="0"/>
                <a:ea typeface="Clear Sans Bold"/>
                <a:cs typeface="Clear Sans" panose="020B0604020202020204" charset="0"/>
                <a:sym typeface="Clear Sans Bold"/>
              </a:rPr>
              <a:t> </a:t>
            </a:r>
            <a:r>
              <a:rPr lang="tr-TR" sz="2700" dirty="0" err="1">
                <a:solidFill>
                  <a:srgbClr val="003865"/>
                </a:solidFill>
                <a:latin typeface="Clear Sans" panose="020B0604020202020204" charset="0"/>
                <a:ea typeface="Clear Sans Bold"/>
                <a:cs typeface="Clear Sans" panose="020B0604020202020204" charset="0"/>
                <a:sym typeface="Clear Sans Bold"/>
              </a:rPr>
              <a:t>Publicaition</a:t>
            </a:r>
            <a:r>
              <a:rPr lang="tr-TR" sz="2700" dirty="0">
                <a:solidFill>
                  <a:srgbClr val="003865"/>
                </a:solidFill>
                <a:latin typeface="Clear Sans" panose="020B0604020202020204" charset="0"/>
                <a:ea typeface="Clear Sans Bold"/>
                <a:cs typeface="Clear Sans" panose="020B0604020202020204" charset="0"/>
                <a:sym typeface="Clear Sans Bold"/>
              </a:rPr>
              <a:t>” türündeki yayınlar anlaşma kapsamında değerlendirmeye alınacaktır.</a:t>
            </a:r>
          </a:p>
          <a:p>
            <a:pPr algn="just">
              <a:lnSpc>
                <a:spcPts val="3699"/>
              </a:lnSpc>
            </a:pPr>
            <a:endParaRPr lang="tr-TR" sz="2700" b="1" dirty="0">
              <a:solidFill>
                <a:srgbClr val="003865"/>
              </a:solidFill>
              <a:latin typeface="Clear Sans Bold"/>
              <a:ea typeface="Clear Sans Bold"/>
              <a:cs typeface="Clear Sans Bold"/>
              <a:sym typeface="Clear Sans Bold"/>
            </a:endParaRPr>
          </a:p>
          <a:p>
            <a:pPr algn="just">
              <a:lnSpc>
                <a:spcPts val="3699"/>
              </a:lnSpc>
            </a:pPr>
            <a:r>
              <a:rPr lang="en-US" sz="2700" b="1" dirty="0">
                <a:solidFill>
                  <a:srgbClr val="003865"/>
                </a:solidFill>
                <a:latin typeface="Clear Sans Bold"/>
                <a:ea typeface="Clear Sans Bold"/>
                <a:cs typeface="Clear Sans Bold"/>
                <a:sym typeface="Clear Sans Bold"/>
              </a:rPr>
              <a:t>Makale </a:t>
            </a:r>
            <a:r>
              <a:rPr lang="en-US" sz="2700" b="1" dirty="0" err="1">
                <a:solidFill>
                  <a:srgbClr val="003865"/>
                </a:solidFill>
                <a:latin typeface="Clear Sans Bold"/>
                <a:ea typeface="Clear Sans Bold"/>
                <a:cs typeface="Clear Sans Bold"/>
                <a:sym typeface="Clear Sans Bold"/>
              </a:rPr>
              <a:t>Kabulü</a:t>
            </a:r>
            <a:r>
              <a:rPr lang="en-US" sz="2700" b="1" dirty="0">
                <a:solidFill>
                  <a:srgbClr val="003865"/>
                </a:solidFill>
                <a:latin typeface="Clear Sans Bold"/>
                <a:ea typeface="Clear Sans Bold"/>
                <a:cs typeface="Clear Sans Bold"/>
                <a:sym typeface="Clear Sans Bold"/>
              </a:rPr>
              <a:t>:</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Makaleniz</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kabul</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edildikten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sonra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sistemden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bir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davet</a:t>
            </a:r>
            <a:r>
              <a:rPr lang="en-US" sz="2700" dirty="0">
                <a:solidFill>
                  <a:srgbClr val="003865"/>
                </a:solidFill>
                <a:latin typeface="Clear Sans"/>
                <a:ea typeface="Clear Sans"/>
                <a:cs typeface="Clear Sans"/>
                <a:sym typeface="Clear Sans"/>
              </a:rPr>
              <a:t> e-</a:t>
            </a:r>
            <a:r>
              <a:rPr lang="en-US" sz="2700" dirty="0" err="1">
                <a:solidFill>
                  <a:srgbClr val="003865"/>
                </a:solidFill>
                <a:latin typeface="Clear Sans"/>
                <a:ea typeface="Clear Sans"/>
                <a:cs typeface="Clear Sans"/>
                <a:sym typeface="Clear Sans"/>
              </a:rPr>
              <a:t>postası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alırsınız</a:t>
            </a:r>
            <a:r>
              <a:rPr lang="en-US" sz="2700" dirty="0">
                <a:solidFill>
                  <a:srgbClr val="003865"/>
                </a:solidFill>
                <a:latin typeface="Clear Sans"/>
                <a:ea typeface="Clear Sans"/>
                <a:cs typeface="Clear Sans"/>
                <a:sym typeface="Clear Sans"/>
              </a:rPr>
              <a:t>.</a:t>
            </a:r>
          </a:p>
          <a:p>
            <a:pPr algn="just">
              <a:lnSpc>
                <a:spcPts val="3699"/>
              </a:lnSpc>
            </a:pPr>
            <a:endParaRPr lang="tr-TR" sz="2700" b="1" dirty="0">
              <a:solidFill>
                <a:srgbClr val="003865"/>
              </a:solidFill>
              <a:latin typeface="Clear Sans Bold"/>
              <a:ea typeface="Clear Sans Bold"/>
              <a:cs typeface="Clear Sans Bold"/>
              <a:sym typeface="Clear Sans Bold"/>
            </a:endParaRPr>
          </a:p>
          <a:p>
            <a:pPr algn="just">
              <a:lnSpc>
                <a:spcPts val="3699"/>
              </a:lnSpc>
            </a:pPr>
            <a:r>
              <a:rPr lang="en-US" sz="2700" b="1" dirty="0" err="1">
                <a:solidFill>
                  <a:srgbClr val="003865"/>
                </a:solidFill>
                <a:latin typeface="Clear Sans Bold"/>
                <a:ea typeface="Clear Sans Bold"/>
                <a:cs typeface="Clear Sans Bold"/>
                <a:sym typeface="Clear Sans Bold"/>
              </a:rPr>
              <a:t>Kurumsal</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Bağlılık</a:t>
            </a:r>
            <a:r>
              <a:rPr lang="en-US" sz="2700" b="1" dirty="0">
                <a:solidFill>
                  <a:srgbClr val="003865"/>
                </a:solidFill>
                <a:latin typeface="Clear Sans Bold"/>
                <a:ea typeface="Clear Sans Bold"/>
                <a:cs typeface="Clear Sans Bold"/>
                <a:sym typeface="Clear Sans Bold"/>
              </a:rPr>
              <a:t> (Affiliation):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Sisteme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girdiğinizde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kurumunuzu</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mutlaka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Erciyes</a:t>
            </a:r>
            <a:r>
              <a:rPr lang="en-US" sz="2700" dirty="0">
                <a:solidFill>
                  <a:srgbClr val="003865"/>
                </a:solidFill>
                <a:latin typeface="Clear Sans"/>
                <a:ea typeface="Clear Sans"/>
                <a:cs typeface="Clear Sans"/>
                <a:sym typeface="Clear Sans"/>
              </a:rPr>
              <a:t> University" </a:t>
            </a:r>
            <a:r>
              <a:rPr lang="en-US" sz="2700" dirty="0" err="1">
                <a:solidFill>
                  <a:srgbClr val="003865"/>
                </a:solidFill>
                <a:latin typeface="Clear Sans"/>
                <a:ea typeface="Clear Sans"/>
                <a:cs typeface="Clear Sans"/>
                <a:sym typeface="Clear Sans"/>
              </a:rPr>
              <a:t>olarak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seçilmelidir</a:t>
            </a:r>
            <a:r>
              <a:rPr lang="en-US" sz="2700" dirty="0">
                <a:solidFill>
                  <a:srgbClr val="003865"/>
                </a:solidFill>
                <a:latin typeface="Clear Sans"/>
                <a:ea typeface="Clear Sans"/>
                <a:cs typeface="Clear Sans"/>
                <a:sym typeface="Clear Sans"/>
              </a:rPr>
              <a:t>.</a:t>
            </a:r>
          </a:p>
          <a:p>
            <a:pPr algn="just">
              <a:lnSpc>
                <a:spcPts val="3699"/>
              </a:lnSpc>
            </a:pPr>
            <a:endParaRPr lang="tr-TR" sz="2700" b="1" dirty="0">
              <a:solidFill>
                <a:srgbClr val="003865"/>
              </a:solidFill>
              <a:latin typeface="Clear Sans Bold"/>
              <a:ea typeface="Clear Sans Bold"/>
              <a:cs typeface="Clear Sans Bold"/>
              <a:sym typeface="Clear Sans Bold"/>
            </a:endParaRPr>
          </a:p>
          <a:p>
            <a:pPr algn="just">
              <a:lnSpc>
                <a:spcPts val="3699"/>
              </a:lnSpc>
            </a:pPr>
            <a:r>
              <a:rPr lang="en-US" sz="2700" b="1" dirty="0">
                <a:solidFill>
                  <a:srgbClr val="003865"/>
                </a:solidFill>
                <a:latin typeface="Clear Sans Bold"/>
                <a:ea typeface="Clear Sans Bold"/>
                <a:cs typeface="Clear Sans Bold"/>
                <a:sym typeface="Clear Sans Bold"/>
              </a:rPr>
              <a:t>Açık </a:t>
            </a:r>
            <a:r>
              <a:rPr lang="en-US" sz="2700" b="1" dirty="0" err="1">
                <a:solidFill>
                  <a:srgbClr val="003865"/>
                </a:solidFill>
                <a:latin typeface="Clear Sans Bold"/>
                <a:ea typeface="Clear Sans Bold"/>
                <a:cs typeface="Clear Sans Bold"/>
                <a:sym typeface="Clear Sans Bold"/>
              </a:rPr>
              <a:t>Erişim</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Tercihi</a:t>
            </a:r>
            <a:r>
              <a:rPr lang="en-US" sz="2700" b="1" dirty="0">
                <a:solidFill>
                  <a:srgbClr val="003865"/>
                </a:solidFill>
                <a:latin typeface="Clear Sans Bold"/>
                <a:ea typeface="Clear Sans Bold"/>
                <a:cs typeface="Clear Sans Bold"/>
                <a:sym typeface="Clear Sans Bold"/>
              </a:rPr>
              <a:t>: </a:t>
            </a:r>
            <a:r>
              <a:rPr lang="en-US" sz="2700" dirty="0">
                <a:solidFill>
                  <a:srgbClr val="003865"/>
                </a:solidFill>
                <a:latin typeface="Clear Sans"/>
                <a:ea typeface="Clear Sans"/>
                <a:cs typeface="Clear Sans"/>
                <a:sym typeface="Clear Sans"/>
              </a:rPr>
              <a:t>"Açık </a:t>
            </a:r>
            <a:r>
              <a:rPr lang="en-US" sz="2700" dirty="0" err="1">
                <a:solidFill>
                  <a:srgbClr val="003865"/>
                </a:solidFill>
                <a:latin typeface="Clear Sans"/>
                <a:ea typeface="Clear Sans"/>
                <a:cs typeface="Clear Sans"/>
                <a:sym typeface="Clear Sans"/>
              </a:rPr>
              <a:t>erişim</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yayımlamak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istiyor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musunuz</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sorusuna</a:t>
            </a:r>
            <a:r>
              <a:rPr lang="en-US" sz="2700" dirty="0">
                <a:solidFill>
                  <a:srgbClr val="003865"/>
                </a:solidFill>
                <a:latin typeface="Clear Sans"/>
                <a:ea typeface="Clear Sans"/>
                <a:cs typeface="Clear Sans"/>
                <a:sym typeface="Clear Sans"/>
              </a:rPr>
              <a:t> "Evet" (Yes, make my article open access) </a:t>
            </a:r>
            <a:r>
              <a:rPr lang="en-US" sz="2700" dirty="0" err="1">
                <a:solidFill>
                  <a:srgbClr val="003865"/>
                </a:solidFill>
                <a:latin typeface="Clear Sans"/>
                <a:ea typeface="Clear Sans"/>
                <a:cs typeface="Clear Sans"/>
                <a:sym typeface="Clear Sans"/>
              </a:rPr>
              <a:t>yanıtı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verilmelidir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p:txBody>
      </p:sp>
      <p:sp>
        <p:nvSpPr>
          <p:cNvPr id="9" name="Freeform 9"/>
          <p:cNvSpPr/>
          <p:nvPr/>
        </p:nvSpPr>
        <p:spPr>
          <a:xfrm>
            <a:off x="15244316" y="1838858"/>
            <a:ext cx="2693199" cy="1297882"/>
          </a:xfrm>
          <a:custGeom>
            <a:avLst/>
            <a:gdLst/>
            <a:ahLst/>
            <a:cxnLst/>
            <a:rect l="l" t="t" r="r" b="b"/>
            <a:pathLst>
              <a:path w="2693199" h="1297882">
                <a:moveTo>
                  <a:pt x="0" y="0"/>
                </a:moveTo>
                <a:lnTo>
                  <a:pt x="2693200" y="0"/>
                </a:lnTo>
                <a:lnTo>
                  <a:pt x="2693200" y="1297882"/>
                </a:lnTo>
                <a:lnTo>
                  <a:pt x="0" y="1297882"/>
                </a:lnTo>
                <a:lnTo>
                  <a:pt x="0" y="0"/>
                </a:lnTo>
                <a:close/>
              </a:path>
            </a:pathLst>
          </a:custGeom>
          <a:blipFill>
            <a:blip r:embed="rId4"/>
            <a:stretch>
              <a:fillRect l="-10238" r="-10238"/>
            </a:stretch>
          </a:blipFill>
        </p:spPr>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46166" y="360017"/>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2.1. </a:t>
            </a:r>
            <a:r>
              <a:rPr lang="en-US" sz="6333" dirty="0" err="1">
                <a:solidFill>
                  <a:schemeClr val="bg1"/>
                </a:solidFill>
                <a:latin typeface="Corporative"/>
                <a:ea typeface="Corporative"/>
                <a:cs typeface="Corporative"/>
                <a:sym typeface="Corporative"/>
              </a:rPr>
              <a:t>Ulakb</a:t>
            </a:r>
            <a:r>
              <a:rPr lang="en-US" sz="6333" u="none" strike="noStrike" dirty="0" err="1">
                <a:solidFill>
                  <a:schemeClr val="bg1"/>
                </a:solidFill>
                <a:latin typeface="Corporative"/>
                <a:ea typeface="Corporative"/>
                <a:cs typeface="Corporative"/>
                <a:sym typeface="Corporative"/>
              </a:rPr>
              <a:t>im</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Anlaşmalı</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Platformlar</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421002" lvl="1" algn="l">
              <a:lnSpc>
                <a:spcPts val="5342"/>
              </a:lnSpc>
              <a:spcBef>
                <a:spcPct val="0"/>
              </a:spcBef>
            </a:pPr>
            <a:r>
              <a:rPr lang="tr-TR" sz="3899" u="none" strike="noStrike" dirty="0">
                <a:solidFill>
                  <a:srgbClr val="003865"/>
                </a:solidFill>
                <a:latin typeface="Clear Sans"/>
                <a:ea typeface="Clear Sans"/>
                <a:cs typeface="Clear Sans"/>
                <a:sym typeface="Clear Sans"/>
              </a:rPr>
              <a:t>2. </a:t>
            </a:r>
            <a:r>
              <a:rPr lang="en-US" sz="3899" u="none" strike="noStrike" dirty="0">
                <a:solidFill>
                  <a:srgbClr val="003865"/>
                </a:solidFill>
                <a:latin typeface="Clear Sans"/>
                <a:ea typeface="Clear Sans"/>
                <a:cs typeface="Clear Sans"/>
                <a:sym typeface="Clear Sans"/>
              </a:rPr>
              <a:t>WILEY</a:t>
            </a:r>
          </a:p>
        </p:txBody>
      </p:sp>
      <p:sp>
        <p:nvSpPr>
          <p:cNvPr id="8" name="TextBox 8"/>
          <p:cNvSpPr txBox="1"/>
          <p:nvPr/>
        </p:nvSpPr>
        <p:spPr>
          <a:xfrm>
            <a:off x="1007230" y="3430270"/>
            <a:ext cx="16500846" cy="4236224"/>
          </a:xfrm>
          <a:prstGeom prst="rect">
            <a:avLst/>
          </a:prstGeom>
        </p:spPr>
        <p:txBody>
          <a:bodyPr lIns="0" tIns="0" rIns="0" bIns="0" rtlCol="0" anchor="t">
            <a:spAutoFit/>
          </a:bodyPr>
          <a:lstStyle/>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r>
              <a:rPr lang="en-US" sz="2700" b="1" dirty="0" err="1">
                <a:solidFill>
                  <a:srgbClr val="003865"/>
                </a:solidFill>
                <a:latin typeface="Clear Sans Bold"/>
                <a:ea typeface="Clear Sans Bold"/>
                <a:cs typeface="Clear Sans Bold"/>
                <a:sym typeface="Clear Sans Bold"/>
              </a:rPr>
              <a:t>Otomatik</a:t>
            </a:r>
            <a:r>
              <a:rPr lang="en-US" sz="2700" b="1" dirty="0">
                <a:solidFill>
                  <a:srgbClr val="003865"/>
                </a:solidFill>
                <a:latin typeface="Clear Sans Bold"/>
                <a:ea typeface="Clear Sans Bold"/>
                <a:cs typeface="Clear Sans Bold"/>
                <a:sym typeface="Clear Sans Bold"/>
              </a:rPr>
              <a:t> Onay Talebi: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Siz</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işlemleri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tamamladığınızda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sistem</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otomatik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olarak</a:t>
            </a:r>
            <a:r>
              <a:rPr lang="en-US" sz="2700" dirty="0">
                <a:solidFill>
                  <a:srgbClr val="003865"/>
                </a:solidFill>
                <a:latin typeface="Clear Sans"/>
                <a:ea typeface="Clear Sans"/>
                <a:cs typeface="Clear Sans"/>
                <a:sym typeface="Clear Sans"/>
              </a:rPr>
              <a:t> TÜBİTAK OA (Açık </a:t>
            </a:r>
            <a:r>
              <a:rPr lang="en-US" sz="2700" dirty="0" err="1">
                <a:solidFill>
                  <a:srgbClr val="003865"/>
                </a:solidFill>
                <a:latin typeface="Clear Sans"/>
                <a:ea typeface="Clear Sans"/>
                <a:cs typeface="Clear Sans"/>
                <a:sym typeface="Clear Sans"/>
              </a:rPr>
              <a:t>Erişim</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yöneticilerine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bir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onay</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isteği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gönderir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r>
              <a:rPr lang="en-US" sz="2700" b="1" dirty="0" err="1">
                <a:solidFill>
                  <a:srgbClr val="003865"/>
                </a:solidFill>
                <a:latin typeface="Clear Sans Bold"/>
                <a:ea typeface="Clear Sans Bold"/>
                <a:cs typeface="Clear Sans Bold"/>
                <a:sym typeface="Clear Sans Bold"/>
              </a:rPr>
              <a:t>Yayın</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Tarihi</a:t>
            </a:r>
            <a:r>
              <a:rPr lang="en-US" sz="2700" b="1" dirty="0">
                <a:solidFill>
                  <a:srgbClr val="003865"/>
                </a:solidFill>
                <a:latin typeface="Clear Sans Bold"/>
                <a:ea typeface="Clear Sans Bold"/>
                <a:cs typeface="Clear Sans Bold"/>
                <a:sym typeface="Clear Sans Bold"/>
              </a:rPr>
              <a:t>:</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Anlaşma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kapsamında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makalenin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kabul</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edildiği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tarih</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değil</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yayımlandığı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tarih</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esas</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alınabilir</a:t>
            </a:r>
            <a:r>
              <a:rPr lang="en-US" sz="2700" dirty="0">
                <a:solidFill>
                  <a:srgbClr val="003865"/>
                </a:solidFill>
                <a:latin typeface="Clear Sans"/>
                <a:ea typeface="Clear Sans"/>
                <a:cs typeface="Clear Sans"/>
                <a:sym typeface="Clear Sans"/>
              </a:rPr>
              <a:t> (Kota </a:t>
            </a:r>
            <a:r>
              <a:rPr lang="en-US" sz="2700" dirty="0" err="1">
                <a:solidFill>
                  <a:srgbClr val="003865"/>
                </a:solidFill>
                <a:latin typeface="Clear Sans"/>
                <a:ea typeface="Clear Sans"/>
                <a:cs typeface="Clear Sans"/>
                <a:sym typeface="Clear Sans"/>
              </a:rPr>
              <a:t>takibi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açısından</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endParaRPr lang="en-US" sz="2700" dirty="0">
              <a:solidFill>
                <a:srgbClr val="003865"/>
              </a:solidFill>
              <a:latin typeface="Clear Sans"/>
              <a:ea typeface="Clear Sans"/>
              <a:cs typeface="Clear Sans"/>
              <a:sym typeface="Clear Sans"/>
            </a:endParaRPr>
          </a:p>
        </p:txBody>
      </p:sp>
      <p:sp>
        <p:nvSpPr>
          <p:cNvPr id="9" name="Freeform 9"/>
          <p:cNvSpPr/>
          <p:nvPr/>
        </p:nvSpPr>
        <p:spPr>
          <a:xfrm>
            <a:off x="15130438" y="1609409"/>
            <a:ext cx="2693199" cy="1297882"/>
          </a:xfrm>
          <a:custGeom>
            <a:avLst/>
            <a:gdLst/>
            <a:ahLst/>
            <a:cxnLst/>
            <a:rect l="l" t="t" r="r" b="b"/>
            <a:pathLst>
              <a:path w="2693199" h="1297882">
                <a:moveTo>
                  <a:pt x="0" y="0"/>
                </a:moveTo>
                <a:lnTo>
                  <a:pt x="2693200" y="0"/>
                </a:lnTo>
                <a:lnTo>
                  <a:pt x="2693200" y="1297882"/>
                </a:lnTo>
                <a:lnTo>
                  <a:pt x="0" y="1297882"/>
                </a:lnTo>
                <a:lnTo>
                  <a:pt x="0" y="0"/>
                </a:lnTo>
                <a:close/>
              </a:path>
            </a:pathLst>
          </a:custGeom>
          <a:blipFill>
            <a:blip r:embed="rId4"/>
            <a:stretch>
              <a:fillRect l="-10238" r="-10238"/>
            </a:stretch>
          </a:blipFill>
        </p:spPr>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246150"/>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2.1. </a:t>
            </a:r>
            <a:r>
              <a:rPr lang="en-US" sz="6333" dirty="0" err="1">
                <a:solidFill>
                  <a:schemeClr val="bg1"/>
                </a:solidFill>
                <a:latin typeface="Corporative"/>
                <a:ea typeface="Corporative"/>
                <a:cs typeface="Corporative"/>
                <a:sym typeface="Corporative"/>
              </a:rPr>
              <a:t>Ulakb</a:t>
            </a:r>
            <a:r>
              <a:rPr lang="en-US" sz="6333" u="none" strike="noStrike" dirty="0" err="1">
                <a:solidFill>
                  <a:schemeClr val="bg1"/>
                </a:solidFill>
                <a:latin typeface="Corporative"/>
                <a:ea typeface="Corporative"/>
                <a:cs typeface="Corporative"/>
                <a:sym typeface="Corporative"/>
              </a:rPr>
              <a:t>im</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Anlaşmalı</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Platformlar</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421002" lvl="1" algn="l">
              <a:lnSpc>
                <a:spcPts val="5342"/>
              </a:lnSpc>
              <a:spcBef>
                <a:spcPct val="0"/>
              </a:spcBef>
            </a:pPr>
            <a:r>
              <a:rPr lang="tr-TR" sz="3899" dirty="0">
                <a:solidFill>
                  <a:srgbClr val="003865"/>
                </a:solidFill>
                <a:latin typeface="Clear Sans"/>
                <a:ea typeface="Clear Sans"/>
                <a:cs typeface="Clear Sans"/>
                <a:sym typeface="Clear Sans"/>
              </a:rPr>
              <a:t>3. </a:t>
            </a:r>
            <a:r>
              <a:rPr lang="en-US" sz="3899" dirty="0">
                <a:solidFill>
                  <a:srgbClr val="003865"/>
                </a:solidFill>
                <a:latin typeface="Clear Sans"/>
                <a:ea typeface="Clear Sans"/>
                <a:cs typeface="Clear Sans"/>
                <a:sym typeface="Clear Sans"/>
              </a:rPr>
              <a:t>The Royal Society of Chemistry - RSC </a:t>
            </a:r>
          </a:p>
        </p:txBody>
      </p:sp>
      <p:sp>
        <p:nvSpPr>
          <p:cNvPr id="8" name="TextBox 8"/>
          <p:cNvSpPr txBox="1"/>
          <p:nvPr/>
        </p:nvSpPr>
        <p:spPr>
          <a:xfrm>
            <a:off x="1007230" y="3430270"/>
            <a:ext cx="16500846" cy="6514714"/>
          </a:xfrm>
          <a:prstGeom prst="rect">
            <a:avLst/>
          </a:prstGeom>
        </p:spPr>
        <p:txBody>
          <a:bodyPr lIns="0" tIns="0" rIns="0" bIns="0" rtlCol="0" anchor="t">
            <a:spAutoFit/>
          </a:bodyPr>
          <a:lstStyle/>
          <a:p>
            <a:pPr algn="just">
              <a:lnSpc>
                <a:spcPts val="3699"/>
              </a:lnSpc>
            </a:pPr>
            <a:r>
              <a:rPr lang="en-US" sz="2700" b="1">
                <a:solidFill>
                  <a:srgbClr val="003865"/>
                </a:solidFill>
                <a:latin typeface="Clear Sans Bold"/>
                <a:ea typeface="Clear Sans Bold"/>
                <a:cs typeface="Clear Sans Bold"/>
                <a:sym typeface="Clear Sans Bold"/>
              </a:rPr>
              <a:t>Dergi içeriği : </a:t>
            </a:r>
            <a:r>
              <a:rPr lang="en-US" sz="2700">
                <a:solidFill>
                  <a:srgbClr val="003865"/>
                </a:solidFill>
                <a:latin typeface="Clear Sans"/>
                <a:ea typeface="Clear Sans"/>
                <a:cs typeface="Clear Sans"/>
                <a:sym typeface="Clear Sans"/>
              </a:rPr>
              <a:t>RSC Journals, biyoloji, biyofizik, enerji ve çevre, mühendislik, malzeme, tıp, fizik ve ilgili alanlar dahil olmak üzere temel kimya bilimlerini kapsayan 59 hakemli dergiden oluşmaktadır.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Yazar Bilgisi: </a:t>
            </a:r>
            <a:r>
              <a:rPr lang="en-US" sz="2700">
                <a:solidFill>
                  <a:srgbClr val="003865"/>
                </a:solidFill>
                <a:latin typeface="Clear Sans"/>
                <a:ea typeface="Clear Sans"/>
                <a:cs typeface="Clear Sans"/>
                <a:sym typeface="Clear Sans"/>
              </a:rPr>
              <a:t>Anlaşmadan yararlanabilmek için “Sorumlu Yazar”ın (Corressponding Author) üniversitelerin aktif öğretim kadrosunda olması gerekmektedir.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Kota Bilgisi: </a:t>
            </a:r>
            <a:r>
              <a:rPr lang="en-US" sz="2700">
                <a:solidFill>
                  <a:srgbClr val="003865"/>
                </a:solidFill>
                <a:latin typeface="Clear Sans"/>
                <a:ea typeface="Clear Sans"/>
                <a:cs typeface="Clear Sans"/>
                <a:sym typeface="Clear Sans"/>
              </a:rPr>
              <a:t>Bir makale dergi tarafından kabul edilir ve RSC’nin lisanslama sistemi makalenin açık erişim yayına uygun olduğunu belirlerse, işlem “ ilk gelen ilk yararlanır ” prensibine göre yürütülecektir.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2026 yılında AE makale kotası tam açık erişim/gold dergiler ve hibrit dergiler için yıl bazında toplam olarak: </a:t>
            </a:r>
            <a:r>
              <a:rPr lang="en-US" sz="2700">
                <a:solidFill>
                  <a:srgbClr val="003865"/>
                </a:solidFill>
                <a:latin typeface="Clear Sans"/>
                <a:ea typeface="Clear Sans"/>
                <a:cs typeface="Clear Sans"/>
                <a:sym typeface="Clear Sans"/>
              </a:rPr>
              <a:t>2026: Gold + Hibrit/255 </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endParaRPr lang="en-US" sz="2700">
              <a:solidFill>
                <a:srgbClr val="003865"/>
              </a:solidFill>
              <a:latin typeface="Clear Sans"/>
              <a:ea typeface="Clear Sans"/>
              <a:cs typeface="Clear Sans"/>
              <a:sym typeface="Clear Sans"/>
            </a:endParaRPr>
          </a:p>
        </p:txBody>
      </p:sp>
      <p:sp>
        <p:nvSpPr>
          <p:cNvPr id="9" name="Freeform 9"/>
          <p:cNvSpPr/>
          <p:nvPr/>
        </p:nvSpPr>
        <p:spPr>
          <a:xfrm>
            <a:off x="14731711" y="1479661"/>
            <a:ext cx="3205805" cy="2139875"/>
          </a:xfrm>
          <a:custGeom>
            <a:avLst/>
            <a:gdLst/>
            <a:ahLst/>
            <a:cxnLst/>
            <a:rect l="l" t="t" r="r" b="b"/>
            <a:pathLst>
              <a:path w="3205805" h="2139875">
                <a:moveTo>
                  <a:pt x="0" y="0"/>
                </a:moveTo>
                <a:lnTo>
                  <a:pt x="3205805" y="0"/>
                </a:lnTo>
                <a:lnTo>
                  <a:pt x="3205805" y="2139875"/>
                </a:lnTo>
                <a:lnTo>
                  <a:pt x="0" y="2139875"/>
                </a:lnTo>
                <a:lnTo>
                  <a:pt x="0" y="0"/>
                </a:lnTo>
                <a:close/>
              </a:path>
            </a:pathLst>
          </a:custGeom>
          <a:blipFill>
            <a:blip r:embed="rId4"/>
            <a:stretch>
              <a:fillRect/>
            </a:stretch>
          </a:blipFill>
        </p:spPr>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345084"/>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2.1. </a:t>
            </a:r>
            <a:r>
              <a:rPr lang="en-US" sz="6333" dirty="0" err="1">
                <a:solidFill>
                  <a:schemeClr val="bg1"/>
                </a:solidFill>
                <a:latin typeface="Corporative"/>
                <a:ea typeface="Corporative"/>
                <a:cs typeface="Corporative"/>
                <a:sym typeface="Corporative"/>
              </a:rPr>
              <a:t>Ulakb</a:t>
            </a:r>
            <a:r>
              <a:rPr lang="en-US" sz="6333" u="none" strike="noStrike" dirty="0" err="1">
                <a:solidFill>
                  <a:schemeClr val="bg1"/>
                </a:solidFill>
                <a:latin typeface="Corporative"/>
                <a:ea typeface="Corporative"/>
                <a:cs typeface="Corporative"/>
                <a:sym typeface="Corporative"/>
              </a:rPr>
              <a:t>im</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Anlaşmalı</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Platformlar</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421002" lvl="1" algn="l">
              <a:lnSpc>
                <a:spcPts val="5342"/>
              </a:lnSpc>
              <a:spcBef>
                <a:spcPct val="0"/>
              </a:spcBef>
            </a:pPr>
            <a:r>
              <a:rPr lang="tr-TR" sz="3899" u="none" strike="noStrike" dirty="0">
                <a:solidFill>
                  <a:srgbClr val="003865"/>
                </a:solidFill>
                <a:latin typeface="Clear Sans"/>
                <a:ea typeface="Clear Sans"/>
                <a:cs typeface="Clear Sans"/>
                <a:sym typeface="Clear Sans"/>
              </a:rPr>
              <a:t>4. </a:t>
            </a:r>
            <a:r>
              <a:rPr lang="en-US" sz="3899" u="none" strike="noStrike" dirty="0">
                <a:solidFill>
                  <a:srgbClr val="003865"/>
                </a:solidFill>
                <a:latin typeface="Clear Sans"/>
                <a:ea typeface="Clear Sans"/>
                <a:cs typeface="Clear Sans"/>
                <a:sym typeface="Clear Sans"/>
              </a:rPr>
              <a:t>Cambridge University Press - CUP </a:t>
            </a:r>
          </a:p>
        </p:txBody>
      </p:sp>
      <p:sp>
        <p:nvSpPr>
          <p:cNvPr id="8" name="TextBox 8"/>
          <p:cNvSpPr txBox="1"/>
          <p:nvPr/>
        </p:nvSpPr>
        <p:spPr>
          <a:xfrm>
            <a:off x="3663820" y="3430270"/>
            <a:ext cx="13844256" cy="4180819"/>
          </a:xfrm>
          <a:prstGeom prst="rect">
            <a:avLst/>
          </a:prstGeom>
        </p:spPr>
        <p:txBody>
          <a:bodyPr lIns="0" tIns="0" rIns="0" bIns="0" rtlCol="0" anchor="t">
            <a:spAutoFit/>
          </a:bodyPr>
          <a:lstStyle/>
          <a:p>
            <a:pPr algn="just">
              <a:lnSpc>
                <a:spcPts val="3699"/>
              </a:lnSpc>
            </a:pPr>
            <a:r>
              <a:rPr lang="en-US" sz="2700" b="1" dirty="0">
                <a:solidFill>
                  <a:srgbClr val="003865"/>
                </a:solidFill>
                <a:latin typeface="Clear Sans Bold"/>
                <a:ea typeface="Clear Sans Bold"/>
                <a:cs typeface="Clear Sans Bold"/>
                <a:sym typeface="Clear Sans Bold"/>
              </a:rPr>
              <a:t>Tam </a:t>
            </a:r>
            <a:r>
              <a:rPr lang="en-US" sz="2700" b="1" dirty="0" err="1">
                <a:solidFill>
                  <a:srgbClr val="003865"/>
                </a:solidFill>
                <a:latin typeface="Clear Sans Bold"/>
                <a:ea typeface="Clear Sans Bold"/>
                <a:cs typeface="Clear Sans Bold"/>
                <a:sym typeface="Clear Sans Bold"/>
              </a:rPr>
              <a:t>Muafiyet</a:t>
            </a:r>
            <a:r>
              <a:rPr lang="en-US" sz="2700" b="1" dirty="0">
                <a:solidFill>
                  <a:srgbClr val="003865"/>
                </a:solidFill>
                <a:latin typeface="Clear Sans Bold"/>
                <a:ea typeface="Clear Sans Bold"/>
                <a:cs typeface="Clear Sans Bold"/>
                <a:sym typeface="Clear Sans Bold"/>
              </a:rPr>
              <a:t>: </a:t>
            </a:r>
            <a:r>
              <a:rPr lang="en-US" sz="2700" dirty="0" err="1">
                <a:solidFill>
                  <a:srgbClr val="003865"/>
                </a:solidFill>
                <a:latin typeface="Clear Sans"/>
                <a:ea typeface="Clear Sans"/>
                <a:cs typeface="Clear Sans"/>
                <a:sym typeface="Clear Sans"/>
              </a:rPr>
              <a:t>Erciyes</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Üniversitesi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sorumlu</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yazarları</a:t>
            </a:r>
            <a:r>
              <a:rPr lang="en-US" sz="2700" dirty="0">
                <a:solidFill>
                  <a:srgbClr val="003865"/>
                </a:solidFill>
                <a:latin typeface="Clear Sans"/>
                <a:ea typeface="Clear Sans"/>
                <a:cs typeface="Clear Sans"/>
                <a:sym typeface="Clear Sans"/>
              </a:rPr>
              <a:t>, CUP </a:t>
            </a:r>
            <a:r>
              <a:rPr lang="en-US" sz="2700" dirty="0" err="1">
                <a:solidFill>
                  <a:srgbClr val="003865"/>
                </a:solidFill>
                <a:latin typeface="Clear Sans"/>
                <a:ea typeface="Clear Sans"/>
                <a:cs typeface="Clear Sans"/>
                <a:sym typeface="Clear Sans"/>
              </a:rPr>
              <a:t>bünyesindeki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yaklaşık</a:t>
            </a:r>
            <a:r>
              <a:rPr lang="en-US" sz="2700" dirty="0">
                <a:solidFill>
                  <a:srgbClr val="003865"/>
                </a:solidFill>
                <a:latin typeface="Clear Sans"/>
                <a:ea typeface="Clear Sans"/>
                <a:cs typeface="Clear Sans"/>
                <a:sym typeface="Clear Sans"/>
              </a:rPr>
              <a:t> 400'den </a:t>
            </a:r>
            <a:r>
              <a:rPr lang="en-US" sz="2700" dirty="0" err="1">
                <a:solidFill>
                  <a:srgbClr val="003865"/>
                </a:solidFill>
                <a:latin typeface="Clear Sans"/>
                <a:ea typeface="Clear Sans"/>
                <a:cs typeface="Clear Sans"/>
                <a:sym typeface="Clear Sans"/>
              </a:rPr>
              <a:t>fazla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akademik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dergide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makale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işlem</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ücreti</a:t>
            </a:r>
            <a:r>
              <a:rPr lang="en-US" sz="2700" dirty="0">
                <a:solidFill>
                  <a:srgbClr val="003865"/>
                </a:solidFill>
                <a:latin typeface="Clear Sans"/>
                <a:ea typeface="Clear Sans"/>
                <a:cs typeface="Clear Sans"/>
                <a:sym typeface="Clear Sans"/>
              </a:rPr>
              <a:t> (APC) </a:t>
            </a:r>
            <a:r>
              <a:rPr lang="en-US" sz="2700" dirty="0" err="1">
                <a:solidFill>
                  <a:srgbClr val="003865"/>
                </a:solidFill>
                <a:latin typeface="Clear Sans"/>
                <a:ea typeface="Clear Sans"/>
                <a:cs typeface="Clear Sans"/>
                <a:sym typeface="Clear Sans"/>
              </a:rPr>
              <a:t>ödemeden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açık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erişim</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yayın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yapabilirler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r>
              <a:rPr lang="en-US" sz="2700" b="1" dirty="0" err="1">
                <a:solidFill>
                  <a:srgbClr val="003865"/>
                </a:solidFill>
                <a:latin typeface="Clear Sans Bold"/>
                <a:ea typeface="Clear Sans Bold"/>
                <a:cs typeface="Clear Sans Bold"/>
                <a:sym typeface="Clear Sans Bold"/>
              </a:rPr>
              <a:t>Dergi</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Türleri</a:t>
            </a:r>
            <a:r>
              <a:rPr lang="en-US" sz="2700" b="1" dirty="0">
                <a:solidFill>
                  <a:srgbClr val="003865"/>
                </a:solidFill>
                <a:latin typeface="Clear Sans Bold"/>
                <a:ea typeface="Clear Sans Bold"/>
                <a:cs typeface="Clear Sans Bold"/>
                <a:sym typeface="Clear Sans Bold"/>
              </a:rPr>
              <a:t>: </a:t>
            </a:r>
            <a:r>
              <a:rPr lang="en-US" sz="2700" dirty="0" err="1">
                <a:solidFill>
                  <a:srgbClr val="003865"/>
                </a:solidFill>
                <a:latin typeface="Clear Sans"/>
                <a:ea typeface="Clear Sans"/>
                <a:cs typeface="Clear Sans"/>
                <a:sym typeface="Clear Sans"/>
              </a:rPr>
              <a:t>Anlaşma</a:t>
            </a:r>
            <a:r>
              <a:rPr lang="en-US" sz="2700" dirty="0">
                <a:solidFill>
                  <a:srgbClr val="003865"/>
                </a:solidFill>
                <a:latin typeface="Clear Sans"/>
                <a:ea typeface="Clear Sans"/>
                <a:cs typeface="Clear Sans"/>
                <a:sym typeface="Clear Sans"/>
              </a:rPr>
              <a:t> hem Tam Açık </a:t>
            </a:r>
            <a:r>
              <a:rPr lang="en-US" sz="2700" dirty="0" err="1">
                <a:solidFill>
                  <a:srgbClr val="003865"/>
                </a:solidFill>
                <a:latin typeface="Clear Sans"/>
                <a:ea typeface="Clear Sans"/>
                <a:cs typeface="Clear Sans"/>
                <a:sym typeface="Clear Sans"/>
              </a:rPr>
              <a:t>Erişim</a:t>
            </a:r>
            <a:r>
              <a:rPr lang="en-US" sz="2700" dirty="0">
                <a:solidFill>
                  <a:srgbClr val="003865"/>
                </a:solidFill>
                <a:latin typeface="Clear Sans"/>
                <a:ea typeface="Clear Sans"/>
                <a:cs typeface="Clear Sans"/>
                <a:sym typeface="Clear Sans"/>
              </a:rPr>
              <a:t> (Gold) hem de </a:t>
            </a:r>
            <a:r>
              <a:rPr lang="en-US" sz="2700" dirty="0" err="1">
                <a:solidFill>
                  <a:srgbClr val="003865"/>
                </a:solidFill>
                <a:latin typeface="Clear Sans"/>
                <a:ea typeface="Clear Sans"/>
                <a:cs typeface="Clear Sans"/>
                <a:sym typeface="Clear Sans"/>
              </a:rPr>
              <a:t>Hibrit</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dergileri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kapsamaktadır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r>
              <a:rPr lang="en-US" sz="2700" b="1" dirty="0" err="1">
                <a:solidFill>
                  <a:srgbClr val="003865"/>
                </a:solidFill>
                <a:latin typeface="Clear Sans Bold"/>
                <a:ea typeface="Clear Sans Bold"/>
                <a:cs typeface="Clear Sans Bold"/>
                <a:sym typeface="Clear Sans Bold"/>
              </a:rPr>
              <a:t>Otomatik</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Tanıma</a:t>
            </a:r>
            <a:r>
              <a:rPr lang="en-US" sz="2700" b="1" dirty="0">
                <a:solidFill>
                  <a:srgbClr val="003865"/>
                </a:solidFill>
                <a:latin typeface="Clear Sans Bold"/>
                <a:ea typeface="Clear Sans Bold"/>
                <a:cs typeface="Clear Sans Bold"/>
                <a:sym typeface="Clear Sans Bold"/>
              </a:rPr>
              <a:t>: </a:t>
            </a:r>
            <a:r>
              <a:rPr lang="en-US" sz="2700" dirty="0" err="1">
                <a:solidFill>
                  <a:srgbClr val="003865"/>
                </a:solidFill>
                <a:latin typeface="Clear Sans"/>
                <a:ea typeface="Clear Sans"/>
                <a:cs typeface="Clear Sans"/>
                <a:sym typeface="Clear Sans"/>
              </a:rPr>
              <a:t>Makaleniz</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kabul</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edildiğinde</a:t>
            </a:r>
            <a:r>
              <a:rPr lang="en-US" sz="2700" dirty="0">
                <a:solidFill>
                  <a:srgbClr val="003865"/>
                </a:solidFill>
                <a:latin typeface="Clear Sans"/>
                <a:ea typeface="Clear Sans"/>
                <a:cs typeface="Clear Sans"/>
                <a:sym typeface="Clear Sans"/>
              </a:rPr>
              <a:t>, CUP </a:t>
            </a:r>
            <a:r>
              <a:rPr lang="en-US" sz="2700" dirty="0" err="1">
                <a:solidFill>
                  <a:srgbClr val="003865"/>
                </a:solidFill>
                <a:latin typeface="Clear Sans"/>
                <a:ea typeface="Clear Sans"/>
                <a:cs typeface="Clear Sans"/>
                <a:sym typeface="Clear Sans"/>
              </a:rPr>
              <a:t>sistemi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kurum</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adınızı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Erciyes</a:t>
            </a:r>
            <a:r>
              <a:rPr lang="en-US" sz="2700" dirty="0">
                <a:solidFill>
                  <a:srgbClr val="003865"/>
                </a:solidFill>
                <a:latin typeface="Clear Sans"/>
                <a:ea typeface="Clear Sans"/>
                <a:cs typeface="Clear Sans"/>
                <a:sym typeface="Clear Sans"/>
              </a:rPr>
              <a:t> University) </a:t>
            </a:r>
            <a:r>
              <a:rPr lang="en-US" sz="2700" dirty="0" err="1">
                <a:solidFill>
                  <a:srgbClr val="003865"/>
                </a:solidFill>
                <a:latin typeface="Clear Sans"/>
                <a:ea typeface="Clear Sans"/>
                <a:cs typeface="Clear Sans"/>
                <a:sym typeface="Clear Sans"/>
              </a:rPr>
              <a:t>ve</a:t>
            </a:r>
            <a:r>
              <a:rPr lang="en-US" sz="2700" dirty="0">
                <a:solidFill>
                  <a:srgbClr val="003865"/>
                </a:solidFill>
                <a:latin typeface="Clear Sans"/>
                <a:ea typeface="Clear Sans"/>
                <a:cs typeface="Clear Sans"/>
                <a:sym typeface="Clear Sans"/>
              </a:rPr>
              <a:t> e-</a:t>
            </a:r>
            <a:r>
              <a:rPr lang="en-US" sz="2700" dirty="0" err="1">
                <a:solidFill>
                  <a:srgbClr val="003865"/>
                </a:solidFill>
                <a:latin typeface="Clear Sans"/>
                <a:ea typeface="Clear Sans"/>
                <a:cs typeface="Clear Sans"/>
                <a:sym typeface="Clear Sans"/>
              </a:rPr>
              <a:t>posta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uzantınızı</a:t>
            </a:r>
            <a:r>
              <a:rPr lang="en-US" sz="2700" dirty="0">
                <a:solidFill>
                  <a:srgbClr val="003865"/>
                </a:solidFill>
                <a:latin typeface="Clear Sans"/>
                <a:ea typeface="Clear Sans"/>
                <a:cs typeface="Clear Sans"/>
                <a:sym typeface="Clear Sans"/>
              </a:rPr>
              <a:t> (@erciyes.edu.tr) </a:t>
            </a:r>
            <a:r>
              <a:rPr lang="en-US" sz="2700" dirty="0" err="1">
                <a:solidFill>
                  <a:srgbClr val="003865"/>
                </a:solidFill>
                <a:latin typeface="Clear Sans"/>
                <a:ea typeface="Clear Sans"/>
                <a:cs typeface="Clear Sans"/>
                <a:sym typeface="Clear Sans"/>
              </a:rPr>
              <a:t>kullanarak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anlaşmayı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otomatik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olarak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algılar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p:txBody>
      </p:sp>
      <p:sp>
        <p:nvSpPr>
          <p:cNvPr id="9" name="Freeform 9"/>
          <p:cNvSpPr/>
          <p:nvPr/>
        </p:nvSpPr>
        <p:spPr>
          <a:xfrm>
            <a:off x="14656375" y="1400495"/>
            <a:ext cx="3631625" cy="1174988"/>
          </a:xfrm>
          <a:custGeom>
            <a:avLst/>
            <a:gdLst/>
            <a:ahLst/>
            <a:cxnLst/>
            <a:rect l="l" t="t" r="r" b="b"/>
            <a:pathLst>
              <a:path w="3631625" h="1174988">
                <a:moveTo>
                  <a:pt x="0" y="0"/>
                </a:moveTo>
                <a:lnTo>
                  <a:pt x="3631625" y="0"/>
                </a:lnTo>
                <a:lnTo>
                  <a:pt x="3631625" y="1174988"/>
                </a:lnTo>
                <a:lnTo>
                  <a:pt x="0" y="1174988"/>
                </a:lnTo>
                <a:lnTo>
                  <a:pt x="0" y="0"/>
                </a:lnTo>
                <a:close/>
              </a:path>
            </a:pathLst>
          </a:custGeom>
          <a:blipFill>
            <a:blip r:embed="rId4"/>
            <a:stretch>
              <a:fillRect l="-21900" t="-69103" r="-18475" b="-74948"/>
            </a:stretch>
          </a:blipFill>
        </p:spPr>
      </p:sp>
      <p:sp>
        <p:nvSpPr>
          <p:cNvPr id="10" name="Freeform 10"/>
          <p:cNvSpPr/>
          <p:nvPr/>
        </p:nvSpPr>
        <p:spPr>
          <a:xfrm>
            <a:off x="1847024" y="3999217"/>
            <a:ext cx="957422" cy="957422"/>
          </a:xfrm>
          <a:custGeom>
            <a:avLst/>
            <a:gdLst/>
            <a:ahLst/>
            <a:cxnLst/>
            <a:rect l="l" t="t" r="r" b="b"/>
            <a:pathLst>
              <a:path w="957422" h="957422">
                <a:moveTo>
                  <a:pt x="0" y="0"/>
                </a:moveTo>
                <a:lnTo>
                  <a:pt x="957422" y="0"/>
                </a:lnTo>
                <a:lnTo>
                  <a:pt x="957422" y="957421"/>
                </a:lnTo>
                <a:lnTo>
                  <a:pt x="0" y="9574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676548" y="5778287"/>
            <a:ext cx="1265422" cy="1127808"/>
          </a:xfrm>
          <a:custGeom>
            <a:avLst/>
            <a:gdLst/>
            <a:ahLst/>
            <a:cxnLst/>
            <a:rect l="l" t="t" r="r" b="b"/>
            <a:pathLst>
              <a:path w="1265422" h="1127808">
                <a:moveTo>
                  <a:pt x="0" y="0"/>
                </a:moveTo>
                <a:lnTo>
                  <a:pt x="1265422" y="0"/>
                </a:lnTo>
                <a:lnTo>
                  <a:pt x="1265422" y="1127807"/>
                </a:lnTo>
                <a:lnTo>
                  <a:pt x="0" y="11278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13" name="Resim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4" name="Resim 13">
            <a:extLst>
              <a:ext uri="{FF2B5EF4-FFF2-40B4-BE49-F238E27FC236}">
                <a16:creationId xmlns:a16="http://schemas.microsoft.com/office/drawing/2014/main" id="{182ECFF9-04B8-6210-8916-87A36B94E8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solidFill>
                <a:schemeClr val="bg1"/>
              </a:solidFill>
            </a:endParaRPr>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302391"/>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2.1. </a:t>
            </a:r>
            <a:r>
              <a:rPr lang="en-US" sz="6333" dirty="0" err="1">
                <a:solidFill>
                  <a:schemeClr val="bg1"/>
                </a:solidFill>
                <a:latin typeface="Corporative"/>
                <a:ea typeface="Corporative"/>
                <a:cs typeface="Corporative"/>
                <a:sym typeface="Corporative"/>
              </a:rPr>
              <a:t>Ulakb</a:t>
            </a:r>
            <a:r>
              <a:rPr lang="en-US" sz="6333" u="none" strike="noStrike" dirty="0" err="1">
                <a:solidFill>
                  <a:schemeClr val="bg1"/>
                </a:solidFill>
                <a:latin typeface="Corporative"/>
                <a:ea typeface="Corporative"/>
                <a:cs typeface="Corporative"/>
                <a:sym typeface="Corporative"/>
              </a:rPr>
              <a:t>im</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Anlaşmalı</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Platformlar</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421002" lvl="1" algn="l">
              <a:lnSpc>
                <a:spcPts val="5342"/>
              </a:lnSpc>
              <a:spcBef>
                <a:spcPct val="0"/>
              </a:spcBef>
            </a:pPr>
            <a:r>
              <a:rPr lang="tr-TR" sz="3899" u="none" strike="noStrike" dirty="0">
                <a:solidFill>
                  <a:srgbClr val="003865"/>
                </a:solidFill>
                <a:latin typeface="Clear Sans"/>
                <a:ea typeface="Clear Sans"/>
                <a:cs typeface="Clear Sans"/>
                <a:sym typeface="Clear Sans"/>
              </a:rPr>
              <a:t>4. </a:t>
            </a:r>
            <a:r>
              <a:rPr lang="en-US" sz="3899" u="none" strike="noStrike" dirty="0">
                <a:solidFill>
                  <a:srgbClr val="003865"/>
                </a:solidFill>
                <a:latin typeface="Clear Sans"/>
                <a:ea typeface="Clear Sans"/>
                <a:cs typeface="Clear Sans"/>
                <a:sym typeface="Clear Sans"/>
              </a:rPr>
              <a:t>Cambridge University Press - CUP </a:t>
            </a:r>
          </a:p>
        </p:txBody>
      </p:sp>
      <p:sp>
        <p:nvSpPr>
          <p:cNvPr id="8" name="TextBox 8"/>
          <p:cNvSpPr txBox="1"/>
          <p:nvPr/>
        </p:nvSpPr>
        <p:spPr>
          <a:xfrm>
            <a:off x="1028700" y="3430270"/>
            <a:ext cx="16479376" cy="5659691"/>
          </a:xfrm>
          <a:prstGeom prst="rect">
            <a:avLst/>
          </a:prstGeom>
        </p:spPr>
        <p:txBody>
          <a:bodyPr lIns="0" tIns="0" rIns="0" bIns="0" rtlCol="0" anchor="t">
            <a:spAutoFit/>
          </a:bodyPr>
          <a:lstStyle/>
          <a:p>
            <a:pPr algn="just">
              <a:lnSpc>
                <a:spcPts val="3699"/>
              </a:lnSpc>
            </a:pPr>
            <a:r>
              <a:rPr lang="en-US" sz="2700" b="1" dirty="0" err="1">
                <a:solidFill>
                  <a:srgbClr val="003865"/>
                </a:solidFill>
                <a:latin typeface="Clear Sans Bold"/>
                <a:ea typeface="Clear Sans Bold"/>
                <a:cs typeface="Clear Sans Bold"/>
                <a:sym typeface="Clear Sans Bold"/>
              </a:rPr>
              <a:t>Geniş</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Disiplin</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Aralığı</a:t>
            </a:r>
            <a:r>
              <a:rPr lang="en-US" sz="2700" b="1" dirty="0">
                <a:solidFill>
                  <a:srgbClr val="003865"/>
                </a:solidFill>
                <a:latin typeface="Clear Sans Bold"/>
                <a:ea typeface="Clear Sans Bold"/>
                <a:cs typeface="Clear Sans Bold"/>
                <a:sym typeface="Clear Sans Bold"/>
              </a:rPr>
              <a:t>: </a:t>
            </a:r>
            <a:r>
              <a:rPr lang="en-US" sz="2700" dirty="0" err="1">
                <a:solidFill>
                  <a:srgbClr val="003865"/>
                </a:solidFill>
                <a:latin typeface="Clear Sans"/>
                <a:ea typeface="Clear Sans"/>
                <a:cs typeface="Clear Sans"/>
                <a:sym typeface="Clear Sans"/>
              </a:rPr>
              <a:t>Özellikle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Sosyal</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Bilimler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Beşeri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Bilimler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Hukuk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ve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Siyaset</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Bilimi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gibi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alanlarda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açık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erişim</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desteği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bulmak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zordur</a:t>
            </a:r>
            <a:r>
              <a:rPr lang="en-US" sz="2700" dirty="0">
                <a:solidFill>
                  <a:srgbClr val="003865"/>
                </a:solidFill>
                <a:latin typeface="Clear Sans"/>
                <a:ea typeface="Clear Sans"/>
                <a:cs typeface="Clear Sans"/>
                <a:sym typeface="Clear Sans"/>
              </a:rPr>
              <a:t>; CUP </a:t>
            </a:r>
            <a:r>
              <a:rPr lang="en-US" sz="2700" dirty="0" err="1">
                <a:solidFill>
                  <a:srgbClr val="003865"/>
                </a:solidFill>
                <a:latin typeface="Clear Sans"/>
                <a:ea typeface="Clear Sans"/>
                <a:cs typeface="Clear Sans"/>
                <a:sym typeface="Clear Sans"/>
              </a:rPr>
              <a:t>anlaşması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bu</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alanlar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için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büyük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bir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fırsattır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r>
              <a:rPr lang="en-US" sz="2700" b="1" dirty="0" err="1">
                <a:solidFill>
                  <a:srgbClr val="003865"/>
                </a:solidFill>
                <a:latin typeface="Clear Sans Bold"/>
                <a:ea typeface="Clear Sans Bold"/>
                <a:cs typeface="Clear Sans Bold"/>
                <a:sym typeface="Clear Sans Bold"/>
              </a:rPr>
              <a:t>Geriye</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Dönük</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Haklar</a:t>
            </a:r>
            <a:r>
              <a:rPr lang="en-US" sz="2700" b="1" dirty="0">
                <a:solidFill>
                  <a:srgbClr val="003865"/>
                </a:solidFill>
                <a:latin typeface="Clear Sans Bold"/>
                <a:ea typeface="Clear Sans Bold"/>
                <a:cs typeface="Clear Sans Bold"/>
                <a:sym typeface="Clear Sans Bold"/>
              </a:rPr>
              <a:t>: </a:t>
            </a:r>
            <a:r>
              <a:rPr lang="en-US" sz="2700" dirty="0" err="1">
                <a:solidFill>
                  <a:srgbClr val="003865"/>
                </a:solidFill>
                <a:latin typeface="Clear Sans"/>
                <a:ea typeface="Clear Sans"/>
                <a:cs typeface="Clear Sans"/>
                <a:sym typeface="Clear Sans"/>
              </a:rPr>
              <a:t>Eğer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makaleniz</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yayımlandıysa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ancak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kapalı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abonelikli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olarak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çıktıysa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belirli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şartlar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dahilinde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makalenizi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sonradan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ücretsiz</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olarak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açık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erişime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çevirme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imkanı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sunabilmektedir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r>
              <a:rPr lang="en-US" sz="2700" b="1" dirty="0" err="1">
                <a:solidFill>
                  <a:srgbClr val="003865"/>
                </a:solidFill>
                <a:latin typeface="Clear Sans Bold"/>
                <a:ea typeface="Clear Sans Bold"/>
                <a:cs typeface="Clear Sans Bold"/>
                <a:sym typeface="Clear Sans Bold"/>
              </a:rPr>
              <a:t>Sorumlu</a:t>
            </a:r>
            <a:r>
              <a:rPr lang="en-US" sz="2700" b="1" dirty="0">
                <a:solidFill>
                  <a:srgbClr val="003865"/>
                </a:solidFill>
                <a:latin typeface="Clear Sans Bold"/>
                <a:ea typeface="Clear Sans Bold"/>
                <a:cs typeface="Clear Sans Bold"/>
                <a:sym typeface="Clear Sans Bold"/>
              </a:rPr>
              <a:t> Yazar (Corresponding Author):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Muafiyetten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yararlanmak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için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bu</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rolü</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üstlenen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kişinin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Erciyes</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Üniversitesi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akademik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personeli</a:t>
            </a:r>
            <a:r>
              <a:rPr lang="en-US" sz="2700" dirty="0">
                <a:solidFill>
                  <a:srgbClr val="003865"/>
                </a:solidFill>
                <a:latin typeface="Clear Sans"/>
                <a:ea typeface="Clear Sans"/>
                <a:cs typeface="Clear Sans"/>
                <a:sym typeface="Clear Sans"/>
              </a:rPr>
              <a:t> , Yüksek </a:t>
            </a:r>
            <a:r>
              <a:rPr lang="en-US" sz="2700" dirty="0" err="1">
                <a:solidFill>
                  <a:srgbClr val="003865"/>
                </a:solidFill>
                <a:latin typeface="Clear Sans"/>
                <a:ea typeface="Clear Sans"/>
                <a:cs typeface="Clear Sans"/>
                <a:sym typeface="Clear Sans"/>
              </a:rPr>
              <a:t>lisans</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ve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Doktora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Öğrencileri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olması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zorunludur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r>
              <a:rPr lang="en-US" sz="2700" b="1" dirty="0">
                <a:solidFill>
                  <a:srgbClr val="003865"/>
                </a:solidFill>
                <a:latin typeface="Clear Sans Bold"/>
                <a:ea typeface="Clear Sans Bold"/>
                <a:cs typeface="Clear Sans Bold"/>
                <a:sym typeface="Clear Sans Bold"/>
              </a:rPr>
              <a:t>Kabul </a:t>
            </a:r>
            <a:r>
              <a:rPr lang="en-US" sz="2700" b="1" dirty="0" err="1">
                <a:solidFill>
                  <a:srgbClr val="003865"/>
                </a:solidFill>
                <a:latin typeface="Clear Sans Bold"/>
                <a:ea typeface="Clear Sans Bold"/>
                <a:cs typeface="Clear Sans Bold"/>
                <a:sym typeface="Clear Sans Bold"/>
              </a:rPr>
              <a:t>Tarihi</a:t>
            </a:r>
            <a:r>
              <a:rPr lang="en-US" sz="2700" b="1" dirty="0">
                <a:solidFill>
                  <a:srgbClr val="003865"/>
                </a:solidFill>
                <a:latin typeface="Clear Sans Bold"/>
                <a:ea typeface="Clear Sans Bold"/>
                <a:cs typeface="Clear Sans Bold"/>
                <a:sym typeface="Clear Sans Bold"/>
              </a:rPr>
              <a:t>:</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Anlaşma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şartları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makalenin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nihai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kabul</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tarihine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göre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işlemektedir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endParaRPr lang="en-US" sz="2700" dirty="0">
              <a:solidFill>
                <a:srgbClr val="003865"/>
              </a:solidFill>
              <a:latin typeface="Clear Sans"/>
              <a:ea typeface="Clear Sans"/>
              <a:cs typeface="Clear Sans"/>
              <a:sym typeface="Clear Sans"/>
            </a:endParaRPr>
          </a:p>
        </p:txBody>
      </p:sp>
      <p:sp>
        <p:nvSpPr>
          <p:cNvPr id="9" name="Freeform 9"/>
          <p:cNvSpPr/>
          <p:nvPr/>
        </p:nvSpPr>
        <p:spPr>
          <a:xfrm>
            <a:off x="14613435" y="1438535"/>
            <a:ext cx="3631625" cy="1174988"/>
          </a:xfrm>
          <a:custGeom>
            <a:avLst/>
            <a:gdLst/>
            <a:ahLst/>
            <a:cxnLst/>
            <a:rect l="l" t="t" r="r" b="b"/>
            <a:pathLst>
              <a:path w="3631625" h="1174988">
                <a:moveTo>
                  <a:pt x="0" y="0"/>
                </a:moveTo>
                <a:lnTo>
                  <a:pt x="3631625" y="0"/>
                </a:lnTo>
                <a:lnTo>
                  <a:pt x="3631625" y="1174988"/>
                </a:lnTo>
                <a:lnTo>
                  <a:pt x="0" y="1174988"/>
                </a:lnTo>
                <a:lnTo>
                  <a:pt x="0" y="0"/>
                </a:lnTo>
                <a:close/>
              </a:path>
            </a:pathLst>
          </a:custGeom>
          <a:blipFill>
            <a:blip r:embed="rId4"/>
            <a:stretch>
              <a:fillRect l="-21900" t="-69103" r="-18475" b="-74948"/>
            </a:stretch>
          </a:blipFill>
        </p:spPr>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310729"/>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2.1. </a:t>
            </a:r>
            <a:r>
              <a:rPr lang="en-US" sz="6333" dirty="0" err="1">
                <a:solidFill>
                  <a:schemeClr val="bg1"/>
                </a:solidFill>
                <a:latin typeface="Corporative"/>
                <a:ea typeface="Corporative"/>
                <a:cs typeface="Corporative"/>
                <a:sym typeface="Corporative"/>
              </a:rPr>
              <a:t>Ulakb</a:t>
            </a:r>
            <a:r>
              <a:rPr lang="en-US" sz="6333" u="none" strike="noStrike" dirty="0" err="1">
                <a:solidFill>
                  <a:schemeClr val="bg1"/>
                </a:solidFill>
                <a:latin typeface="Corporative"/>
                <a:ea typeface="Corporative"/>
                <a:cs typeface="Corporative"/>
                <a:sym typeface="Corporative"/>
              </a:rPr>
              <a:t>im</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Anlaşmalı</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Platformlar</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421002" lvl="1" algn="l">
              <a:lnSpc>
                <a:spcPts val="5342"/>
              </a:lnSpc>
              <a:spcBef>
                <a:spcPct val="0"/>
              </a:spcBef>
            </a:pPr>
            <a:r>
              <a:rPr lang="tr-TR" sz="3899" dirty="0">
                <a:solidFill>
                  <a:srgbClr val="003865"/>
                </a:solidFill>
                <a:latin typeface="Clear Sans"/>
                <a:ea typeface="Clear Sans"/>
                <a:cs typeface="Clear Sans"/>
                <a:sym typeface="Clear Sans"/>
              </a:rPr>
              <a:t>5. </a:t>
            </a:r>
            <a:r>
              <a:rPr lang="en-US" sz="3899" dirty="0">
                <a:solidFill>
                  <a:srgbClr val="003865"/>
                </a:solidFill>
                <a:latin typeface="Clear Sans"/>
                <a:ea typeface="Clear Sans"/>
                <a:cs typeface="Clear Sans"/>
                <a:sym typeface="Clear Sans"/>
              </a:rPr>
              <a:t>IOP</a:t>
            </a:r>
            <a:r>
              <a:rPr lang="en-US" sz="3899" u="none" strike="noStrike" dirty="0">
                <a:solidFill>
                  <a:srgbClr val="003865"/>
                </a:solidFill>
                <a:latin typeface="Clear Sans"/>
                <a:ea typeface="Clear Sans"/>
                <a:cs typeface="Clear Sans"/>
                <a:sym typeface="Clear Sans"/>
              </a:rPr>
              <a:t> Publishing</a:t>
            </a:r>
          </a:p>
        </p:txBody>
      </p:sp>
      <p:sp>
        <p:nvSpPr>
          <p:cNvPr id="8" name="TextBox 8"/>
          <p:cNvSpPr txBox="1"/>
          <p:nvPr/>
        </p:nvSpPr>
        <p:spPr>
          <a:xfrm>
            <a:off x="1028700" y="3430270"/>
            <a:ext cx="16479376" cy="5581156"/>
          </a:xfrm>
          <a:prstGeom prst="rect">
            <a:avLst/>
          </a:prstGeom>
        </p:spPr>
        <p:txBody>
          <a:bodyPr lIns="0" tIns="0" rIns="0" bIns="0" rtlCol="0" anchor="t">
            <a:spAutoFit/>
          </a:bodyPr>
          <a:lstStyle/>
          <a:p>
            <a:pPr algn="just">
              <a:lnSpc>
                <a:spcPts val="3699"/>
              </a:lnSpc>
            </a:pPr>
            <a:r>
              <a:rPr lang="en-US" sz="2700" b="1">
                <a:solidFill>
                  <a:srgbClr val="003865"/>
                </a:solidFill>
                <a:latin typeface="Clear Sans Bold"/>
                <a:ea typeface="Clear Sans Bold"/>
                <a:cs typeface="Clear Sans Bold"/>
                <a:sym typeface="Clear Sans Bold"/>
              </a:rPr>
              <a:t>Tam Muafiyet: </a:t>
            </a:r>
            <a:r>
              <a:rPr lang="en-US" sz="2700">
                <a:solidFill>
                  <a:srgbClr val="003865"/>
                </a:solidFill>
                <a:latin typeface="Clear Sans"/>
                <a:ea typeface="Clear Sans"/>
                <a:cs typeface="Clear Sans"/>
                <a:sym typeface="Clear Sans"/>
              </a:rPr>
              <a:t>Erciyes Üniversitesi mensubu sorumlu yazarlar, IOP'nin anlaşma kapsamındaki dergilerinde makale işlem ücreti (APC) ödemeden Açık Erişim yayın yapabilirler.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Dergi Portföyü: </a:t>
            </a:r>
            <a:r>
              <a:rPr lang="en-US" sz="2700">
                <a:solidFill>
                  <a:srgbClr val="003865"/>
                </a:solidFill>
                <a:latin typeface="Clear Sans"/>
                <a:ea typeface="Clear Sans"/>
                <a:cs typeface="Clear Sans"/>
                <a:sym typeface="Clear Sans"/>
              </a:rPr>
              <a:t>IOPscience platformunda yer alan prestijli fizik ve mühendislik dergilerinin büyük çoğunluğunu kapsar.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Gönderim Aşaması: </a:t>
            </a:r>
            <a:r>
              <a:rPr lang="en-US" sz="2700">
                <a:solidFill>
                  <a:srgbClr val="003865"/>
                </a:solidFill>
                <a:latin typeface="Clear Sans"/>
                <a:ea typeface="Clear Sans"/>
                <a:cs typeface="Clear Sans"/>
                <a:sym typeface="Clear Sans"/>
              </a:rPr>
              <a:t>Makalenizi sisteme yüklerken kurumsal e-posta adresinizi (@erciyes.edu.tr) kullanmanız ve kurumunuzu Erciyes University olarak seçmeniz yeterlidir.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Dergi Türü: </a:t>
            </a:r>
            <a:r>
              <a:rPr lang="en-US" sz="2700">
                <a:solidFill>
                  <a:srgbClr val="003865"/>
                </a:solidFill>
                <a:latin typeface="Clear Sans"/>
                <a:ea typeface="Clear Sans"/>
                <a:cs typeface="Clear Sans"/>
                <a:sym typeface="Clear Sans"/>
              </a:rPr>
              <a:t>Hybrid (Hibrit) ve Gold Open Access (Tam Açık Erişim) dergileri içerir.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endParaRPr lang="en-US" sz="2700">
              <a:solidFill>
                <a:srgbClr val="003865"/>
              </a:solidFill>
              <a:latin typeface="Clear Sans"/>
              <a:ea typeface="Clear Sans"/>
              <a:cs typeface="Clear Sans"/>
              <a:sym typeface="Clear Sans"/>
            </a:endParaRPr>
          </a:p>
        </p:txBody>
      </p:sp>
      <p:sp>
        <p:nvSpPr>
          <p:cNvPr id="9" name="Freeform 9"/>
          <p:cNvSpPr/>
          <p:nvPr/>
        </p:nvSpPr>
        <p:spPr>
          <a:xfrm>
            <a:off x="15720802" y="1178720"/>
            <a:ext cx="2402019" cy="2402019"/>
          </a:xfrm>
          <a:custGeom>
            <a:avLst/>
            <a:gdLst/>
            <a:ahLst/>
            <a:cxnLst/>
            <a:rect l="l" t="t" r="r" b="b"/>
            <a:pathLst>
              <a:path w="2402019" h="2402019">
                <a:moveTo>
                  <a:pt x="0" y="0"/>
                </a:moveTo>
                <a:lnTo>
                  <a:pt x="2402019" y="0"/>
                </a:lnTo>
                <a:lnTo>
                  <a:pt x="2402019" y="2402019"/>
                </a:lnTo>
                <a:lnTo>
                  <a:pt x="0" y="2402019"/>
                </a:lnTo>
                <a:lnTo>
                  <a:pt x="0" y="0"/>
                </a:lnTo>
                <a:close/>
              </a:path>
            </a:pathLst>
          </a:custGeom>
          <a:blipFill>
            <a:blip r:embed="rId4"/>
            <a:stretch>
              <a:fillRect/>
            </a:stretch>
          </a:blipFill>
        </p:spPr>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540242"/>
            <a:ext cx="17279940" cy="971496"/>
          </a:xfrm>
          <a:prstGeom prst="rect">
            <a:avLst/>
          </a:prstGeom>
        </p:spPr>
        <p:txBody>
          <a:bodyPr lIns="0" tIns="0" rIns="0" bIns="0" rtlCol="0" anchor="t">
            <a:spAutoFit/>
          </a:bodyPr>
          <a:lstStyle/>
          <a:p>
            <a:pPr marL="0" lvl="0" indent="0" algn="just">
              <a:lnSpc>
                <a:spcPts val="7600"/>
              </a:lnSpc>
              <a:spcBef>
                <a:spcPct val="0"/>
              </a:spcBef>
            </a:pPr>
            <a:r>
              <a:rPr lang="en-US" sz="6333">
                <a:solidFill>
                  <a:srgbClr val="CD3438"/>
                </a:solidFill>
                <a:latin typeface="Corporative"/>
                <a:ea typeface="Corporative"/>
                <a:cs typeface="Corporative"/>
                <a:sym typeface="Corporative"/>
              </a:rPr>
              <a:t>2.1. Ulakb</a:t>
            </a:r>
            <a:r>
              <a:rPr lang="en-US" sz="6333" u="none" strike="noStrike">
                <a:solidFill>
                  <a:srgbClr val="CD3438"/>
                </a:solidFill>
                <a:latin typeface="Corporative"/>
                <a:ea typeface="Corporative"/>
                <a:cs typeface="Corporative"/>
                <a:sym typeface="Corporative"/>
              </a:rPr>
              <a:t>im Anlaşmalı Platformlar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421002" lvl="1" algn="l">
              <a:lnSpc>
                <a:spcPts val="5342"/>
              </a:lnSpc>
              <a:spcBef>
                <a:spcPct val="0"/>
              </a:spcBef>
            </a:pPr>
            <a:r>
              <a:rPr lang="tr-TR" sz="3899" dirty="0">
                <a:solidFill>
                  <a:srgbClr val="003865"/>
                </a:solidFill>
                <a:latin typeface="Clear Sans"/>
                <a:ea typeface="Clear Sans"/>
                <a:cs typeface="Clear Sans"/>
                <a:sym typeface="Clear Sans"/>
              </a:rPr>
              <a:t>6. </a:t>
            </a:r>
            <a:r>
              <a:rPr lang="en-US" sz="3899" dirty="0">
                <a:solidFill>
                  <a:srgbClr val="003865"/>
                </a:solidFill>
                <a:latin typeface="Clear Sans"/>
                <a:ea typeface="Clear Sans"/>
                <a:cs typeface="Clear Sans"/>
                <a:sym typeface="Clear Sans"/>
              </a:rPr>
              <a:t>Oxford</a:t>
            </a:r>
            <a:r>
              <a:rPr lang="en-US" sz="3899" u="none" strike="noStrike" dirty="0">
                <a:solidFill>
                  <a:srgbClr val="003865"/>
                </a:solidFill>
                <a:latin typeface="Clear Sans"/>
                <a:ea typeface="Clear Sans"/>
                <a:cs typeface="Clear Sans"/>
                <a:sym typeface="Clear Sans"/>
              </a:rPr>
              <a:t> University Press (OUP)</a:t>
            </a:r>
          </a:p>
        </p:txBody>
      </p:sp>
      <p:sp>
        <p:nvSpPr>
          <p:cNvPr id="8" name="TextBox 8"/>
          <p:cNvSpPr txBox="1"/>
          <p:nvPr/>
        </p:nvSpPr>
        <p:spPr>
          <a:xfrm>
            <a:off x="2569771" y="3430270"/>
            <a:ext cx="14947830" cy="6514714"/>
          </a:xfrm>
          <a:prstGeom prst="rect">
            <a:avLst/>
          </a:prstGeom>
        </p:spPr>
        <p:txBody>
          <a:bodyPr lIns="0" tIns="0" rIns="0" bIns="0" rtlCol="0" anchor="t">
            <a:spAutoFit/>
          </a:bodyPr>
          <a:lstStyle/>
          <a:p>
            <a:pPr algn="just">
              <a:lnSpc>
                <a:spcPts val="3699"/>
              </a:lnSpc>
            </a:pPr>
            <a:r>
              <a:rPr lang="en-US" sz="2700" b="1">
                <a:solidFill>
                  <a:srgbClr val="003865"/>
                </a:solidFill>
                <a:latin typeface="Clear Sans Bold"/>
                <a:ea typeface="Clear Sans Bold"/>
                <a:cs typeface="Clear Sans Bold"/>
                <a:sym typeface="Clear Sans Bold"/>
              </a:rPr>
              <a:t>Yayın Türü: </a:t>
            </a:r>
            <a:r>
              <a:rPr lang="en-US" sz="2700">
                <a:solidFill>
                  <a:srgbClr val="003865"/>
                </a:solidFill>
                <a:latin typeface="Clear Sans"/>
                <a:ea typeface="Clear Sans"/>
                <a:cs typeface="Clear Sans"/>
                <a:sym typeface="Clear Sans"/>
              </a:rPr>
              <a:t>OUP bünyesindeki yaklaşık 350'den fazla prestijli dergide makale işlem ücreti (APC) ödemeden Açık Erişim yayın yapma imkanı sağlar.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Hibrit Dergiler: </a:t>
            </a:r>
            <a:r>
              <a:rPr lang="en-US" sz="2700">
                <a:solidFill>
                  <a:srgbClr val="003865"/>
                </a:solidFill>
                <a:latin typeface="Clear Sans"/>
                <a:ea typeface="Clear Sans"/>
                <a:cs typeface="Clear Sans"/>
                <a:sym typeface="Clear Sans"/>
              </a:rPr>
              <a:t>Anlaşma temel olarak OUP'un hibrit dergi portföyünü kapsar ve bu dergilerde kabul edilen makaleler ücretsiz olarak açık erişime dönüştürülebilir.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Kurumsal Doğrulama: </a:t>
            </a:r>
            <a:r>
              <a:rPr lang="en-US" sz="2700">
                <a:solidFill>
                  <a:srgbClr val="003865"/>
                </a:solidFill>
                <a:latin typeface="Clear Sans"/>
                <a:ea typeface="Clear Sans"/>
                <a:cs typeface="Clear Sans"/>
                <a:sym typeface="Clear Sans"/>
              </a:rPr>
              <a:t>Makale gönderimi sırasında sorumlu yazarın kurumsal e-posta adresini (@erciyes.edu.tr) kullanması kritiktir.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Kabul Sonrası İşlemler: </a:t>
            </a:r>
            <a:r>
              <a:rPr lang="en-US" sz="2700">
                <a:solidFill>
                  <a:srgbClr val="003865"/>
                </a:solidFill>
                <a:latin typeface="Clear Sans"/>
                <a:ea typeface="Clear Sans"/>
                <a:cs typeface="Clear Sans"/>
                <a:sym typeface="Clear Sans"/>
              </a:rPr>
              <a:t>Makale yayımlanmak üzere kabul edildiğinde, yazara bir lisans imzalama bağlantısı gönderilir.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endParaRPr lang="en-US" sz="2700">
              <a:solidFill>
                <a:srgbClr val="003865"/>
              </a:solidFill>
              <a:latin typeface="Clear Sans"/>
              <a:ea typeface="Clear Sans"/>
              <a:cs typeface="Clear Sans"/>
              <a:sym typeface="Clear Sans"/>
            </a:endParaRPr>
          </a:p>
        </p:txBody>
      </p:sp>
      <p:sp>
        <p:nvSpPr>
          <p:cNvPr id="9" name="Freeform 9"/>
          <p:cNvSpPr/>
          <p:nvPr/>
        </p:nvSpPr>
        <p:spPr>
          <a:xfrm>
            <a:off x="14587602" y="430640"/>
            <a:ext cx="3641644" cy="1200225"/>
          </a:xfrm>
          <a:custGeom>
            <a:avLst/>
            <a:gdLst/>
            <a:ahLst/>
            <a:cxnLst/>
            <a:rect l="l" t="t" r="r" b="b"/>
            <a:pathLst>
              <a:path w="3641644" h="1200225">
                <a:moveTo>
                  <a:pt x="0" y="0"/>
                </a:moveTo>
                <a:lnTo>
                  <a:pt x="3641644" y="0"/>
                </a:lnTo>
                <a:lnTo>
                  <a:pt x="3641644" y="1200225"/>
                </a:lnTo>
                <a:lnTo>
                  <a:pt x="0" y="1200225"/>
                </a:lnTo>
                <a:lnTo>
                  <a:pt x="0" y="0"/>
                </a:lnTo>
                <a:close/>
              </a:path>
            </a:pathLst>
          </a:custGeom>
          <a:blipFill>
            <a:blip r:embed="rId4"/>
            <a:stretch>
              <a:fillRect/>
            </a:stretch>
          </a:blipFill>
        </p:spPr>
      </p:sp>
      <p:grpSp>
        <p:nvGrpSpPr>
          <p:cNvPr id="10" name="Group 10"/>
          <p:cNvGrpSpPr/>
          <p:nvPr/>
        </p:nvGrpSpPr>
        <p:grpSpPr>
          <a:xfrm>
            <a:off x="1028700" y="3645940"/>
            <a:ext cx="1008351" cy="4922632"/>
            <a:chOff x="0" y="0"/>
            <a:chExt cx="1344468" cy="6563510"/>
          </a:xfrm>
        </p:grpSpPr>
        <p:sp>
          <p:nvSpPr>
            <p:cNvPr id="11" name="Freeform 11"/>
            <p:cNvSpPr/>
            <p:nvPr/>
          </p:nvSpPr>
          <p:spPr>
            <a:xfrm>
              <a:off x="195122" y="0"/>
              <a:ext cx="954224" cy="782464"/>
            </a:xfrm>
            <a:custGeom>
              <a:avLst/>
              <a:gdLst/>
              <a:ahLst/>
              <a:cxnLst/>
              <a:rect l="l" t="t" r="r" b="b"/>
              <a:pathLst>
                <a:path w="954224" h="782464">
                  <a:moveTo>
                    <a:pt x="0" y="0"/>
                  </a:moveTo>
                  <a:lnTo>
                    <a:pt x="954224" y="0"/>
                  </a:lnTo>
                  <a:lnTo>
                    <a:pt x="954224" y="782464"/>
                  </a:lnTo>
                  <a:lnTo>
                    <a:pt x="0" y="7824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0" y="1833664"/>
              <a:ext cx="1344468" cy="799347"/>
            </a:xfrm>
            <a:custGeom>
              <a:avLst/>
              <a:gdLst/>
              <a:ahLst/>
              <a:cxnLst/>
              <a:rect l="l" t="t" r="r" b="b"/>
              <a:pathLst>
                <a:path w="1344468" h="799347">
                  <a:moveTo>
                    <a:pt x="0" y="0"/>
                  </a:moveTo>
                  <a:lnTo>
                    <a:pt x="1344468" y="0"/>
                  </a:lnTo>
                  <a:lnTo>
                    <a:pt x="1344468" y="799347"/>
                  </a:lnTo>
                  <a:lnTo>
                    <a:pt x="0" y="7993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22131" y="3684211"/>
              <a:ext cx="1100206" cy="954428"/>
            </a:xfrm>
            <a:custGeom>
              <a:avLst/>
              <a:gdLst/>
              <a:ahLst/>
              <a:cxnLst/>
              <a:rect l="l" t="t" r="r" b="b"/>
              <a:pathLst>
                <a:path w="1100206" h="954428">
                  <a:moveTo>
                    <a:pt x="0" y="0"/>
                  </a:moveTo>
                  <a:lnTo>
                    <a:pt x="1100206" y="0"/>
                  </a:lnTo>
                  <a:lnTo>
                    <a:pt x="1100206" y="954428"/>
                  </a:lnTo>
                  <a:lnTo>
                    <a:pt x="0" y="954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a:off x="122131" y="5385244"/>
              <a:ext cx="1100206" cy="1178266"/>
            </a:xfrm>
            <a:custGeom>
              <a:avLst/>
              <a:gdLst/>
              <a:ahLst/>
              <a:cxnLst/>
              <a:rect l="l" t="t" r="r" b="b"/>
              <a:pathLst>
                <a:path w="1100206" h="1178266">
                  <a:moveTo>
                    <a:pt x="0" y="0"/>
                  </a:moveTo>
                  <a:lnTo>
                    <a:pt x="1100206" y="0"/>
                  </a:lnTo>
                  <a:lnTo>
                    <a:pt x="1100206" y="1178266"/>
                  </a:lnTo>
                  <a:lnTo>
                    <a:pt x="0" y="11782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sp>
        <p:nvSpPr>
          <p:cNvPr id="15" name="Dikdörtgen 14"/>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pic>
        <p:nvPicPr>
          <p:cNvPr id="16" name="Resim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7" name="Resim 16">
            <a:extLst>
              <a:ext uri="{FF2B5EF4-FFF2-40B4-BE49-F238E27FC236}">
                <a16:creationId xmlns:a16="http://schemas.microsoft.com/office/drawing/2014/main" id="{182ECFF9-04B8-6210-8916-87A36B94E8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kdörtgen 14"/>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75736" y="320892"/>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a:solidFill>
                  <a:schemeClr val="bg1"/>
                </a:solidFill>
                <a:latin typeface="Corporative"/>
                <a:ea typeface="Corporative"/>
                <a:cs typeface="Corporative"/>
                <a:sym typeface="Corporative"/>
              </a:rPr>
              <a:t>2.1. </a:t>
            </a:r>
            <a:r>
              <a:rPr lang="en-US" sz="6333" dirty="0" err="1">
                <a:solidFill>
                  <a:schemeClr val="bg1"/>
                </a:solidFill>
                <a:latin typeface="Corporative"/>
                <a:ea typeface="Corporative"/>
                <a:cs typeface="Corporative"/>
                <a:sym typeface="Corporative"/>
              </a:rPr>
              <a:t>Ulakb</a:t>
            </a:r>
            <a:r>
              <a:rPr lang="en-US" sz="6333" u="none" strike="noStrike" dirty="0" err="1">
                <a:solidFill>
                  <a:schemeClr val="bg1"/>
                </a:solidFill>
                <a:latin typeface="Corporative"/>
                <a:ea typeface="Corporative"/>
                <a:cs typeface="Corporative"/>
                <a:sym typeface="Corporative"/>
              </a:rPr>
              <a:t>im</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Anlaşmalı</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Platformlar</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421002" lvl="1" algn="l">
              <a:lnSpc>
                <a:spcPts val="5342"/>
              </a:lnSpc>
              <a:spcBef>
                <a:spcPct val="0"/>
              </a:spcBef>
            </a:pPr>
            <a:r>
              <a:rPr lang="tr-TR" sz="3899" dirty="0">
                <a:solidFill>
                  <a:srgbClr val="003865"/>
                </a:solidFill>
                <a:latin typeface="Clear Sans"/>
                <a:ea typeface="Clear Sans"/>
                <a:cs typeface="Clear Sans"/>
                <a:sym typeface="Clear Sans"/>
              </a:rPr>
              <a:t>6. </a:t>
            </a:r>
            <a:r>
              <a:rPr lang="en-US" sz="3899" dirty="0">
                <a:solidFill>
                  <a:srgbClr val="003865"/>
                </a:solidFill>
                <a:latin typeface="Clear Sans"/>
                <a:ea typeface="Clear Sans"/>
                <a:cs typeface="Clear Sans"/>
                <a:sym typeface="Clear Sans"/>
              </a:rPr>
              <a:t>Oxford</a:t>
            </a:r>
            <a:r>
              <a:rPr lang="en-US" sz="3899" u="none" strike="noStrike" dirty="0">
                <a:solidFill>
                  <a:srgbClr val="003865"/>
                </a:solidFill>
                <a:latin typeface="Clear Sans"/>
                <a:ea typeface="Clear Sans"/>
                <a:cs typeface="Clear Sans"/>
                <a:sym typeface="Clear Sans"/>
              </a:rPr>
              <a:t> University Press (OUP)</a:t>
            </a:r>
          </a:p>
        </p:txBody>
      </p:sp>
      <p:sp>
        <p:nvSpPr>
          <p:cNvPr id="8" name="TextBox 8"/>
          <p:cNvSpPr txBox="1"/>
          <p:nvPr/>
        </p:nvSpPr>
        <p:spPr>
          <a:xfrm>
            <a:off x="2582442" y="3430270"/>
            <a:ext cx="14925634" cy="6514714"/>
          </a:xfrm>
          <a:prstGeom prst="rect">
            <a:avLst/>
          </a:prstGeom>
        </p:spPr>
        <p:txBody>
          <a:bodyPr lIns="0" tIns="0" rIns="0" bIns="0" rtlCol="0" anchor="t">
            <a:spAutoFit/>
          </a:bodyPr>
          <a:lstStyle/>
          <a:p>
            <a:pPr algn="just">
              <a:lnSpc>
                <a:spcPts val="3699"/>
              </a:lnSpc>
            </a:pPr>
            <a:r>
              <a:rPr lang="en-US" sz="2700" b="1">
                <a:solidFill>
                  <a:srgbClr val="003865"/>
                </a:solidFill>
                <a:latin typeface="Clear Sans Bold"/>
                <a:ea typeface="Clear Sans Bold"/>
                <a:cs typeface="Clear Sans Bold"/>
                <a:sym typeface="Clear Sans Bold"/>
              </a:rPr>
              <a:t>Seçim: </a:t>
            </a:r>
            <a:r>
              <a:rPr lang="en-US" sz="2700">
                <a:solidFill>
                  <a:srgbClr val="003865"/>
                </a:solidFill>
                <a:latin typeface="Clear Sans"/>
                <a:ea typeface="Clear Sans"/>
                <a:cs typeface="Clear Sans"/>
                <a:sym typeface="Clear Sans"/>
              </a:rPr>
              <a:t>Bu aşamada "Açık Erişim" (Open Access) seçeneği tercih edilmelidir. Sistem, yazarın Erciyes Üniversitesi mensubu olduğunu algılayarak APC muafiyetini otomatik olarak uygular.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Multidisipliner Yapı: </a:t>
            </a:r>
            <a:r>
              <a:rPr lang="en-US" sz="2700">
                <a:solidFill>
                  <a:srgbClr val="003865"/>
                </a:solidFill>
                <a:latin typeface="Clear Sans"/>
                <a:ea typeface="Clear Sans"/>
                <a:cs typeface="Clear Sans"/>
                <a:sym typeface="Clear Sans"/>
              </a:rPr>
              <a:t>Tıp, hukuk, sanat, sosyal bilimler ve fen bilimleri dahil olmak üzere her alanda dünya lideri dergileri barındırır.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Yüksek Standartlar: </a:t>
            </a:r>
            <a:r>
              <a:rPr lang="en-US" sz="2700">
                <a:solidFill>
                  <a:srgbClr val="003865"/>
                </a:solidFill>
                <a:latin typeface="Clear Sans"/>
                <a:ea typeface="Clear Sans"/>
                <a:cs typeface="Clear Sans"/>
                <a:sym typeface="Clear Sans"/>
              </a:rPr>
              <a:t>OUP dergilerinin büyük çoğunluğu kendi alanlarında Q1 ve Q2 dilimindedir, bu da yayınınızın prestijini artırır.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Sorumlu Yazar Şartı:</a:t>
            </a:r>
            <a:r>
              <a:rPr lang="en-US" sz="2700">
                <a:solidFill>
                  <a:srgbClr val="003865"/>
                </a:solidFill>
                <a:latin typeface="Clear Sans"/>
                <a:ea typeface="Clear Sans"/>
                <a:cs typeface="Clear Sans"/>
                <a:sym typeface="Clear Sans"/>
              </a:rPr>
              <a:t> Muafiyetten yararlanabilmek için "Corresponding Author"un Erciyes Üniversitesi personeli olması zorunludur.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endParaRPr lang="en-US" sz="2700">
              <a:solidFill>
                <a:srgbClr val="003865"/>
              </a:solidFill>
              <a:latin typeface="Clear Sans"/>
              <a:ea typeface="Clear Sans"/>
              <a:cs typeface="Clear Sans"/>
              <a:sym typeface="Clear Sans"/>
            </a:endParaRPr>
          </a:p>
        </p:txBody>
      </p:sp>
      <p:sp>
        <p:nvSpPr>
          <p:cNvPr id="9" name="Freeform 9"/>
          <p:cNvSpPr/>
          <p:nvPr/>
        </p:nvSpPr>
        <p:spPr>
          <a:xfrm>
            <a:off x="14587602" y="1447075"/>
            <a:ext cx="3641644" cy="1200225"/>
          </a:xfrm>
          <a:custGeom>
            <a:avLst/>
            <a:gdLst/>
            <a:ahLst/>
            <a:cxnLst/>
            <a:rect l="l" t="t" r="r" b="b"/>
            <a:pathLst>
              <a:path w="3641644" h="1200225">
                <a:moveTo>
                  <a:pt x="0" y="0"/>
                </a:moveTo>
                <a:lnTo>
                  <a:pt x="3641644" y="0"/>
                </a:lnTo>
                <a:lnTo>
                  <a:pt x="3641644" y="1200225"/>
                </a:lnTo>
                <a:lnTo>
                  <a:pt x="0" y="1200225"/>
                </a:lnTo>
                <a:lnTo>
                  <a:pt x="0" y="0"/>
                </a:lnTo>
                <a:close/>
              </a:path>
            </a:pathLst>
          </a:custGeom>
          <a:blipFill>
            <a:blip r:embed="rId4"/>
            <a:stretch>
              <a:fillRect/>
            </a:stretch>
          </a:blipFill>
        </p:spPr>
      </p:sp>
      <p:grpSp>
        <p:nvGrpSpPr>
          <p:cNvPr id="10" name="Group 10"/>
          <p:cNvGrpSpPr/>
          <p:nvPr/>
        </p:nvGrpSpPr>
        <p:grpSpPr>
          <a:xfrm>
            <a:off x="1028700" y="3468370"/>
            <a:ext cx="1088418" cy="5171036"/>
            <a:chOff x="0" y="0"/>
            <a:chExt cx="1451224" cy="6894715"/>
          </a:xfrm>
        </p:grpSpPr>
        <p:sp>
          <p:nvSpPr>
            <p:cNvPr id="11" name="Freeform 11"/>
            <p:cNvSpPr/>
            <p:nvPr/>
          </p:nvSpPr>
          <p:spPr>
            <a:xfrm>
              <a:off x="199444" y="0"/>
              <a:ext cx="824086" cy="963843"/>
            </a:xfrm>
            <a:custGeom>
              <a:avLst/>
              <a:gdLst/>
              <a:ahLst/>
              <a:cxnLst/>
              <a:rect l="l" t="t" r="r" b="b"/>
              <a:pathLst>
                <a:path w="824086" h="963843">
                  <a:moveTo>
                    <a:pt x="0" y="0"/>
                  </a:moveTo>
                  <a:lnTo>
                    <a:pt x="824086" y="0"/>
                  </a:lnTo>
                  <a:lnTo>
                    <a:pt x="824086" y="963843"/>
                  </a:lnTo>
                  <a:lnTo>
                    <a:pt x="0" y="9638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0" y="1934120"/>
              <a:ext cx="1051979" cy="1126617"/>
            </a:xfrm>
            <a:custGeom>
              <a:avLst/>
              <a:gdLst/>
              <a:ahLst/>
              <a:cxnLst/>
              <a:rect l="l" t="t" r="r" b="b"/>
              <a:pathLst>
                <a:path w="1051979" h="1126617">
                  <a:moveTo>
                    <a:pt x="0" y="0"/>
                  </a:moveTo>
                  <a:lnTo>
                    <a:pt x="1051979" y="0"/>
                  </a:lnTo>
                  <a:lnTo>
                    <a:pt x="1051979" y="1126618"/>
                  </a:lnTo>
                  <a:lnTo>
                    <a:pt x="0" y="11266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0" y="3958688"/>
              <a:ext cx="1051979" cy="937576"/>
            </a:xfrm>
            <a:custGeom>
              <a:avLst/>
              <a:gdLst/>
              <a:ahLst/>
              <a:cxnLst/>
              <a:rect l="l" t="t" r="r" b="b"/>
              <a:pathLst>
                <a:path w="1051979" h="937576">
                  <a:moveTo>
                    <a:pt x="0" y="0"/>
                  </a:moveTo>
                  <a:lnTo>
                    <a:pt x="1051979" y="0"/>
                  </a:lnTo>
                  <a:lnTo>
                    <a:pt x="1051979" y="937576"/>
                  </a:lnTo>
                  <a:lnTo>
                    <a:pt x="0" y="9375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a:off x="0" y="5519680"/>
              <a:ext cx="1451224" cy="1375035"/>
            </a:xfrm>
            <a:custGeom>
              <a:avLst/>
              <a:gdLst/>
              <a:ahLst/>
              <a:cxnLst/>
              <a:rect l="l" t="t" r="r" b="b"/>
              <a:pathLst>
                <a:path w="1451224" h="1375035">
                  <a:moveTo>
                    <a:pt x="0" y="0"/>
                  </a:moveTo>
                  <a:lnTo>
                    <a:pt x="1451224" y="0"/>
                  </a:lnTo>
                  <a:lnTo>
                    <a:pt x="1451224" y="1375035"/>
                  </a:lnTo>
                  <a:lnTo>
                    <a:pt x="0" y="137503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pic>
        <p:nvPicPr>
          <p:cNvPr id="16" name="Resim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7" name="Resim 16">
            <a:extLst>
              <a:ext uri="{FF2B5EF4-FFF2-40B4-BE49-F238E27FC236}">
                <a16:creationId xmlns:a16="http://schemas.microsoft.com/office/drawing/2014/main" id="{182ECFF9-04B8-6210-8916-87A36B94E8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283081"/>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a:solidFill>
                  <a:schemeClr val="bg1"/>
                </a:solidFill>
                <a:latin typeface="Corporative"/>
                <a:ea typeface="Corporative"/>
                <a:cs typeface="Corporative"/>
                <a:sym typeface="Corporative"/>
              </a:rPr>
              <a:t>2.1. </a:t>
            </a:r>
            <a:r>
              <a:rPr lang="en-US" sz="6333" dirty="0" err="1">
                <a:solidFill>
                  <a:schemeClr val="bg1"/>
                </a:solidFill>
                <a:latin typeface="Corporative"/>
                <a:ea typeface="Corporative"/>
                <a:cs typeface="Corporative"/>
                <a:sym typeface="Corporative"/>
              </a:rPr>
              <a:t>Ulakb</a:t>
            </a:r>
            <a:r>
              <a:rPr lang="en-US" sz="6333" u="none" strike="noStrike" dirty="0" err="1">
                <a:solidFill>
                  <a:schemeClr val="bg1"/>
                </a:solidFill>
                <a:latin typeface="Corporative"/>
                <a:ea typeface="Corporative"/>
                <a:cs typeface="Corporative"/>
                <a:sym typeface="Corporative"/>
              </a:rPr>
              <a:t>im</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Anlaşmalı</a:t>
            </a:r>
            <a:r>
              <a:rPr lang="en-US" sz="6333" u="none" strike="noStrike" dirty="0">
                <a:solidFill>
                  <a:schemeClr val="bg1"/>
                </a:solidFill>
                <a:latin typeface="Corporative"/>
                <a:ea typeface="Corporative"/>
                <a:cs typeface="Corporative"/>
                <a:sym typeface="Corporative"/>
              </a:rPr>
              <a:t> </a:t>
            </a:r>
            <a:r>
              <a:rPr lang="en-US" sz="6333" u="none" strike="noStrike" dirty="0" err="1">
                <a:solidFill>
                  <a:schemeClr val="bg1"/>
                </a:solidFill>
                <a:latin typeface="Corporative"/>
                <a:ea typeface="Corporative"/>
                <a:cs typeface="Corporative"/>
                <a:sym typeface="Corporative"/>
              </a:rPr>
              <a:t>Platformlar</a:t>
            </a:r>
            <a:r>
              <a:rPr lang="en-US" sz="6333" u="none" strike="noStrike" dirty="0">
                <a:solidFill>
                  <a:schemeClr val="bg1"/>
                </a:solidFill>
                <a:latin typeface="Corporative"/>
                <a:ea typeface="Corporative"/>
                <a:cs typeface="Corporative"/>
                <a:sym typeface="Corporative"/>
              </a:rPr>
              <a:t> </a:t>
            </a:r>
          </a:p>
        </p:txBody>
      </p:sp>
      <p:sp>
        <p:nvSpPr>
          <p:cNvPr id="7" name="TextBox 7"/>
          <p:cNvSpPr txBox="1"/>
          <p:nvPr/>
        </p:nvSpPr>
        <p:spPr>
          <a:xfrm>
            <a:off x="482560" y="2295324"/>
            <a:ext cx="15925864" cy="631776"/>
          </a:xfrm>
          <a:prstGeom prst="rect">
            <a:avLst/>
          </a:prstGeom>
        </p:spPr>
        <p:txBody>
          <a:bodyPr lIns="0" tIns="0" rIns="0" bIns="0" rtlCol="0" anchor="t">
            <a:spAutoFit/>
          </a:bodyPr>
          <a:lstStyle/>
          <a:p>
            <a:pPr marL="421002" lvl="1" algn="l">
              <a:lnSpc>
                <a:spcPts val="5342"/>
              </a:lnSpc>
              <a:spcBef>
                <a:spcPct val="0"/>
              </a:spcBef>
            </a:pPr>
            <a:r>
              <a:rPr lang="tr-TR" sz="3899" dirty="0">
                <a:solidFill>
                  <a:srgbClr val="003865"/>
                </a:solidFill>
                <a:latin typeface="Clear Sans"/>
                <a:ea typeface="Clear Sans"/>
                <a:cs typeface="Clear Sans"/>
                <a:sym typeface="Clear Sans"/>
              </a:rPr>
              <a:t>6. </a:t>
            </a:r>
            <a:r>
              <a:rPr lang="en-US" sz="3899" dirty="0">
                <a:solidFill>
                  <a:srgbClr val="003865"/>
                </a:solidFill>
                <a:latin typeface="Clear Sans"/>
                <a:ea typeface="Clear Sans"/>
                <a:cs typeface="Clear Sans"/>
                <a:sym typeface="Clear Sans"/>
              </a:rPr>
              <a:t>Oxford</a:t>
            </a:r>
            <a:r>
              <a:rPr lang="en-US" sz="3899" u="none" strike="noStrike" dirty="0">
                <a:solidFill>
                  <a:srgbClr val="003865"/>
                </a:solidFill>
                <a:latin typeface="Clear Sans"/>
                <a:ea typeface="Clear Sans"/>
                <a:cs typeface="Clear Sans"/>
                <a:sym typeface="Clear Sans"/>
              </a:rPr>
              <a:t> University Press (OUP)</a:t>
            </a:r>
          </a:p>
        </p:txBody>
      </p:sp>
      <p:sp>
        <p:nvSpPr>
          <p:cNvPr id="8" name="TextBox 8"/>
          <p:cNvSpPr txBox="1"/>
          <p:nvPr/>
        </p:nvSpPr>
        <p:spPr>
          <a:xfrm>
            <a:off x="1028700" y="3430270"/>
            <a:ext cx="16479376" cy="6134180"/>
          </a:xfrm>
          <a:prstGeom prst="rect">
            <a:avLst/>
          </a:prstGeom>
        </p:spPr>
        <p:txBody>
          <a:bodyPr lIns="0" tIns="0" rIns="0" bIns="0" rtlCol="0" anchor="t">
            <a:spAutoFit/>
          </a:bodyPr>
          <a:lstStyle/>
          <a:p>
            <a:pPr algn="just">
              <a:lnSpc>
                <a:spcPts val="3699"/>
              </a:lnSpc>
            </a:pPr>
            <a:endParaRPr dirty="0"/>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r>
              <a:rPr lang="en-US" sz="2700" b="1" dirty="0" err="1">
                <a:solidFill>
                  <a:srgbClr val="003865"/>
                </a:solidFill>
                <a:latin typeface="Clear Sans Bold"/>
                <a:ea typeface="Clear Sans Bold"/>
                <a:cs typeface="Clear Sans Bold"/>
                <a:sym typeface="Clear Sans Bold"/>
              </a:rPr>
              <a:t>Dergi</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Etki</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Değeri</a:t>
            </a:r>
            <a:r>
              <a:rPr lang="en-US" sz="2700" b="1" dirty="0">
                <a:solidFill>
                  <a:srgbClr val="003865"/>
                </a:solidFill>
                <a:latin typeface="Clear Sans Bold"/>
                <a:ea typeface="Clear Sans Bold"/>
                <a:cs typeface="Clear Sans Bold"/>
                <a:sym typeface="Clear Sans Bold"/>
              </a:rPr>
              <a:t> (Quartile) </a:t>
            </a:r>
            <a:r>
              <a:rPr lang="en-US" sz="2700" b="1" dirty="0" err="1">
                <a:solidFill>
                  <a:srgbClr val="003865"/>
                </a:solidFill>
                <a:latin typeface="Clear Sans Bold"/>
                <a:ea typeface="Clear Sans Bold"/>
                <a:cs typeface="Clear Sans Bold"/>
                <a:sym typeface="Clear Sans Bold"/>
              </a:rPr>
              <a:t>ve</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Indeks</a:t>
            </a:r>
            <a:r>
              <a:rPr lang="en-US" sz="2700" b="1" dirty="0">
                <a:solidFill>
                  <a:srgbClr val="003865"/>
                </a:solidFill>
                <a:latin typeface="Clear Sans Bold"/>
                <a:ea typeface="Clear Sans Bold"/>
                <a:cs typeface="Clear Sans Bold"/>
                <a:sym typeface="Clear Sans Bold"/>
              </a:rPr>
              <a:t> </a:t>
            </a:r>
            <a:r>
              <a:rPr lang="en-US" sz="2700" b="1" dirty="0" err="1">
                <a:solidFill>
                  <a:srgbClr val="003865"/>
                </a:solidFill>
                <a:latin typeface="Clear Sans Bold"/>
                <a:ea typeface="Clear Sans Bold"/>
                <a:cs typeface="Clear Sans Bold"/>
                <a:sym typeface="Clear Sans Bold"/>
              </a:rPr>
              <a:t>Bilgisi</a:t>
            </a:r>
            <a:r>
              <a:rPr lang="en-US" sz="2700" b="1" dirty="0">
                <a:solidFill>
                  <a:srgbClr val="003865"/>
                </a:solidFill>
                <a:latin typeface="Clear Sans Bold"/>
                <a:ea typeface="Clear Sans Bold"/>
                <a:cs typeface="Clear Sans Bold"/>
                <a:sym typeface="Clear Sans Bold"/>
              </a:rPr>
              <a:t>:</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Etki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değerine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bakılmaksızın</a:t>
            </a:r>
            <a:r>
              <a:rPr lang="en-US" sz="2700" dirty="0">
                <a:solidFill>
                  <a:srgbClr val="003865"/>
                </a:solidFill>
                <a:latin typeface="Clear Sans"/>
                <a:ea typeface="Clear Sans"/>
                <a:cs typeface="Clear Sans"/>
                <a:sym typeface="Clear Sans"/>
              </a:rPr>
              <a:t> SCIE, SSCI, AHCI </a:t>
            </a:r>
            <a:r>
              <a:rPr lang="en-US" sz="2700" dirty="0" err="1">
                <a:solidFill>
                  <a:srgbClr val="003865"/>
                </a:solidFill>
                <a:latin typeface="Clear Sans"/>
                <a:ea typeface="Clear Sans"/>
                <a:cs typeface="Clear Sans"/>
                <a:sym typeface="Clear Sans"/>
              </a:rPr>
              <a:t>indekslerinde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yer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alan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tüm</a:t>
            </a:r>
            <a:r>
              <a:rPr lang="en-US" sz="2700" dirty="0">
                <a:solidFill>
                  <a:srgbClr val="003865"/>
                </a:solidFill>
                <a:latin typeface="Clear Sans"/>
                <a:ea typeface="Clear Sans"/>
                <a:cs typeface="Clear Sans"/>
                <a:sym typeface="Clear Sans"/>
              </a:rPr>
              <a:t> Oxford Journals Online </a:t>
            </a:r>
            <a:r>
              <a:rPr lang="en-US" sz="2700" dirty="0" err="1">
                <a:solidFill>
                  <a:srgbClr val="003865"/>
                </a:solidFill>
                <a:latin typeface="Clear Sans"/>
                <a:ea typeface="Clear Sans"/>
                <a:cs typeface="Clear Sans"/>
                <a:sym typeface="Clear Sans"/>
              </a:rPr>
              <a:t>Hibrit</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ve</a:t>
            </a:r>
            <a:r>
              <a:rPr lang="en-US" sz="2700" dirty="0">
                <a:solidFill>
                  <a:srgbClr val="003865"/>
                </a:solidFill>
                <a:latin typeface="Clear Sans"/>
                <a:ea typeface="Clear Sans"/>
                <a:cs typeface="Clear Sans"/>
                <a:sym typeface="Clear Sans"/>
              </a:rPr>
              <a:t> Full Open Access </a:t>
            </a:r>
            <a:r>
              <a:rPr lang="en-US" sz="2700" dirty="0" err="1">
                <a:solidFill>
                  <a:srgbClr val="003865"/>
                </a:solidFill>
                <a:latin typeface="Clear Sans"/>
                <a:ea typeface="Clear Sans"/>
                <a:cs typeface="Clear Sans"/>
                <a:sym typeface="Clear Sans"/>
              </a:rPr>
              <a:t>dergileri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anlaşma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kapsamındadır</a:t>
            </a:r>
            <a:r>
              <a:rPr lang="en-US" sz="2700" dirty="0">
                <a:solidFill>
                  <a:srgbClr val="003865"/>
                </a:solidFill>
                <a:latin typeface="Clear Sans"/>
                <a:ea typeface="Clear Sans"/>
                <a:cs typeface="Clear Sans"/>
                <a:sym typeface="Clear Sans"/>
              </a:rPr>
              <a:t>. WOS–ESCI </a:t>
            </a:r>
            <a:r>
              <a:rPr lang="en-US" sz="2700" dirty="0" err="1">
                <a:solidFill>
                  <a:srgbClr val="003865"/>
                </a:solidFill>
                <a:latin typeface="Clear Sans"/>
                <a:ea typeface="Clear Sans"/>
                <a:cs typeface="Clear Sans"/>
                <a:sym typeface="Clear Sans"/>
              </a:rPr>
              <a:t>kategorisinde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olan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dergiler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destek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kapsamında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değildir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r>
              <a:rPr lang="en-US" sz="2700" dirty="0">
                <a:solidFill>
                  <a:srgbClr val="003865"/>
                </a:solidFill>
                <a:latin typeface="Clear Sans"/>
                <a:ea typeface="Clear Sans"/>
                <a:cs typeface="Clear Sans"/>
                <a:sym typeface="Clear Sans"/>
              </a:rPr>
              <a:t>AE </a:t>
            </a:r>
            <a:r>
              <a:rPr lang="en-US" sz="2700" dirty="0" err="1">
                <a:solidFill>
                  <a:srgbClr val="003865"/>
                </a:solidFill>
                <a:latin typeface="Clear Sans"/>
                <a:ea typeface="Clear Sans"/>
                <a:cs typeface="Clear Sans"/>
                <a:sym typeface="Clear Sans"/>
              </a:rPr>
              <a:t>desteği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yalnızca</a:t>
            </a:r>
            <a:r>
              <a:rPr lang="en-US" sz="2700" dirty="0">
                <a:solidFill>
                  <a:srgbClr val="003865"/>
                </a:solidFill>
                <a:latin typeface="Clear Sans"/>
                <a:ea typeface="Clear Sans"/>
                <a:cs typeface="Clear Sans"/>
                <a:sym typeface="Clear Sans"/>
              </a:rPr>
              <a:t> Research Article, Review Article, Brief Report, Case Report </a:t>
            </a:r>
            <a:r>
              <a:rPr lang="en-US" sz="2700" dirty="0" err="1">
                <a:solidFill>
                  <a:srgbClr val="003865"/>
                </a:solidFill>
                <a:latin typeface="Clear Sans"/>
                <a:ea typeface="Clear Sans"/>
                <a:cs typeface="Clear Sans"/>
                <a:sym typeface="Clear Sans"/>
              </a:rPr>
              <a:t>türündeki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yayınlar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için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geçerlidir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endParaRPr lang="en-US" sz="2700" dirty="0">
              <a:solidFill>
                <a:srgbClr val="003865"/>
              </a:solidFill>
              <a:latin typeface="Clear Sans"/>
              <a:ea typeface="Clear Sans"/>
              <a:cs typeface="Clear Sans"/>
              <a:sym typeface="Clear Sans"/>
            </a:endParaRPr>
          </a:p>
        </p:txBody>
      </p:sp>
      <p:sp>
        <p:nvSpPr>
          <p:cNvPr id="9" name="Freeform 9"/>
          <p:cNvSpPr/>
          <p:nvPr/>
        </p:nvSpPr>
        <p:spPr>
          <a:xfrm>
            <a:off x="14646356" y="1470530"/>
            <a:ext cx="3641644" cy="1200225"/>
          </a:xfrm>
          <a:custGeom>
            <a:avLst/>
            <a:gdLst/>
            <a:ahLst/>
            <a:cxnLst/>
            <a:rect l="l" t="t" r="r" b="b"/>
            <a:pathLst>
              <a:path w="3641644" h="1200225">
                <a:moveTo>
                  <a:pt x="0" y="0"/>
                </a:moveTo>
                <a:lnTo>
                  <a:pt x="3641644" y="0"/>
                </a:lnTo>
                <a:lnTo>
                  <a:pt x="3641644" y="1200225"/>
                </a:lnTo>
                <a:lnTo>
                  <a:pt x="0" y="1200225"/>
                </a:lnTo>
                <a:lnTo>
                  <a:pt x="0" y="0"/>
                </a:lnTo>
                <a:close/>
              </a:path>
            </a:pathLst>
          </a:custGeom>
          <a:blipFill>
            <a:blip r:embed="rId4"/>
            <a:stretch>
              <a:fillRect/>
            </a:stretch>
          </a:blipFill>
        </p:spPr>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366052"/>
            <a:ext cx="17279940" cy="852156"/>
          </a:xfrm>
          <a:prstGeom prst="rect">
            <a:avLst/>
          </a:prstGeom>
        </p:spPr>
        <p:txBody>
          <a:bodyPr lIns="0" tIns="0" rIns="0" bIns="0" rtlCol="0" anchor="t">
            <a:spAutoFit/>
          </a:bodyPr>
          <a:lstStyle/>
          <a:p>
            <a:pPr marL="0" lvl="0" indent="0" algn="l">
              <a:lnSpc>
                <a:spcPts val="7600"/>
              </a:lnSpc>
              <a:spcBef>
                <a:spcPct val="0"/>
              </a:spcBef>
            </a:pPr>
            <a:r>
              <a:rPr lang="tr-TR" sz="4000" dirty="0">
                <a:solidFill>
                  <a:schemeClr val="bg1"/>
                </a:solidFill>
                <a:latin typeface="Corporative"/>
                <a:ea typeface="Corporative"/>
                <a:cs typeface="Corporative"/>
                <a:sym typeface="Corporative"/>
              </a:rPr>
              <a:t>BÖLÜM 1.  Yen</a:t>
            </a:r>
            <a:r>
              <a:rPr lang="tr-TR" sz="4000" u="none" strike="noStrike" dirty="0">
                <a:solidFill>
                  <a:schemeClr val="bg1"/>
                </a:solidFill>
                <a:latin typeface="Corporative"/>
                <a:ea typeface="Corporative"/>
                <a:cs typeface="Corporative"/>
                <a:sym typeface="Corporative"/>
              </a:rPr>
              <a:t>i Kurumsal Yapılanma ve Uygulama</a:t>
            </a:r>
          </a:p>
        </p:txBody>
      </p:sp>
      <p:sp>
        <p:nvSpPr>
          <p:cNvPr id="7" name="TextBox 7"/>
          <p:cNvSpPr txBox="1"/>
          <p:nvPr/>
        </p:nvSpPr>
        <p:spPr>
          <a:xfrm>
            <a:off x="482560" y="2731691"/>
            <a:ext cx="13903485" cy="658749"/>
          </a:xfrm>
          <a:prstGeom prst="rect">
            <a:avLst/>
          </a:prstGeom>
        </p:spPr>
        <p:txBody>
          <a:bodyPr lIns="0" tIns="0" rIns="0" bIns="0" rtlCol="0" anchor="t">
            <a:spAutoFit/>
          </a:bodyPr>
          <a:lstStyle/>
          <a:p>
            <a:pPr algn="l">
              <a:lnSpc>
                <a:spcPts val="5342"/>
              </a:lnSpc>
              <a:spcBef>
                <a:spcPct val="0"/>
              </a:spcBef>
            </a:pPr>
            <a:r>
              <a:rPr lang="en-US" sz="3899" u="none" strike="noStrike">
                <a:solidFill>
                  <a:srgbClr val="003865"/>
                </a:solidFill>
                <a:latin typeface="Clear Sans"/>
                <a:ea typeface="Clear Sans"/>
                <a:cs typeface="Clear Sans"/>
                <a:sym typeface="Clear Sans"/>
              </a:rPr>
              <a:t>1.1.Bilimsel Makale Destek Koordinatörlüğü (BMDK)</a:t>
            </a:r>
          </a:p>
        </p:txBody>
      </p:sp>
      <p:sp>
        <p:nvSpPr>
          <p:cNvPr id="8" name="TextBox 8"/>
          <p:cNvSpPr txBox="1"/>
          <p:nvPr/>
        </p:nvSpPr>
        <p:spPr>
          <a:xfrm>
            <a:off x="482560" y="4152282"/>
            <a:ext cx="16230600" cy="3287247"/>
          </a:xfrm>
          <a:prstGeom prst="rect">
            <a:avLst/>
          </a:prstGeom>
        </p:spPr>
        <p:txBody>
          <a:bodyPr lIns="0" tIns="0" rIns="0" bIns="0" rtlCol="0" anchor="t">
            <a:spAutoFit/>
          </a:bodyPr>
          <a:lstStyle/>
          <a:p>
            <a:pPr algn="just">
              <a:lnSpc>
                <a:spcPts val="3699"/>
              </a:lnSpc>
              <a:spcBef>
                <a:spcPct val="0"/>
              </a:spcBef>
            </a:pPr>
            <a:r>
              <a:rPr lang="tr-TR" sz="2700" u="none" strike="noStrike" dirty="0">
                <a:solidFill>
                  <a:srgbClr val="003865"/>
                </a:solidFill>
                <a:latin typeface="Clear Sans"/>
                <a:ea typeface="Clear Sans"/>
                <a:cs typeface="Clear Sans"/>
                <a:sym typeface="Clear Sans"/>
              </a:rPr>
              <a:t>Bilimsel Makale Destek Koordinatörlüğü (BMDK), Erciyes Üniversitesi Senatosu kararıyla 19 Şubat tarihinde kurulmuştur.</a:t>
            </a:r>
          </a:p>
          <a:p>
            <a:pPr algn="just">
              <a:lnSpc>
                <a:spcPts val="3699"/>
              </a:lnSpc>
              <a:spcBef>
                <a:spcPct val="0"/>
              </a:spcBef>
            </a:pPr>
            <a:endParaRPr lang="tr-TR" sz="2700" dirty="0">
              <a:solidFill>
                <a:srgbClr val="003865"/>
              </a:solidFill>
              <a:latin typeface="Clear Sans"/>
              <a:ea typeface="Clear Sans"/>
              <a:cs typeface="Clear Sans"/>
              <a:sym typeface="Clear Sans"/>
            </a:endParaRPr>
          </a:p>
          <a:p>
            <a:pPr algn="just">
              <a:lnSpc>
                <a:spcPts val="3699"/>
              </a:lnSpc>
              <a:spcBef>
                <a:spcPct val="0"/>
              </a:spcBef>
            </a:pPr>
            <a:r>
              <a:rPr lang="tr-TR" sz="2700" u="none" strike="noStrike" dirty="0">
                <a:solidFill>
                  <a:srgbClr val="003865"/>
                </a:solidFill>
                <a:latin typeface="Clear Sans"/>
                <a:ea typeface="Clear Sans"/>
                <a:cs typeface="Clear Sans"/>
                <a:sym typeface="Clear Sans"/>
              </a:rPr>
              <a:t>Erciyes Üniversitesi bünyesinde faaliyet gösteren; üniversite mensubu araştırmacıların ulusal ve uluslararası bilimsel yayın süreçlerini desteklemek, yayın kalitesini artırmak ve akademik üretkenliği teşvik etmek amacıyla kurulmuş bir koordinasyon birimidir.</a:t>
            </a:r>
          </a:p>
          <a:p>
            <a:pPr algn="just">
              <a:lnSpc>
                <a:spcPts val="3699"/>
              </a:lnSpc>
              <a:spcBef>
                <a:spcPct val="0"/>
              </a:spcBef>
            </a:pPr>
            <a:endParaRPr lang="tr-TR" sz="2700" u="none" strike="noStrike" dirty="0">
              <a:solidFill>
                <a:srgbClr val="003865"/>
              </a:solidFill>
              <a:latin typeface="Clear Sans"/>
              <a:ea typeface="Clear Sans"/>
              <a:cs typeface="Clear Sans"/>
              <a:sym typeface="Clear Sans"/>
            </a:endParaRPr>
          </a:p>
        </p:txBody>
      </p:sp>
      <p:grpSp>
        <p:nvGrpSpPr>
          <p:cNvPr id="9" name="Group 9"/>
          <p:cNvGrpSpPr/>
          <p:nvPr/>
        </p:nvGrpSpPr>
        <p:grpSpPr>
          <a:xfrm>
            <a:off x="13030200" y="7119202"/>
            <a:ext cx="5126923" cy="2465420"/>
            <a:chOff x="0" y="0"/>
            <a:chExt cx="6190495" cy="3136630"/>
          </a:xfrm>
        </p:grpSpPr>
        <p:sp>
          <p:nvSpPr>
            <p:cNvPr id="10" name="Freeform 10"/>
            <p:cNvSpPr/>
            <p:nvPr/>
          </p:nvSpPr>
          <p:spPr>
            <a:xfrm>
              <a:off x="0" y="0"/>
              <a:ext cx="3136630" cy="3136630"/>
            </a:xfrm>
            <a:custGeom>
              <a:avLst/>
              <a:gdLst/>
              <a:ahLst/>
              <a:cxnLst/>
              <a:rect l="l" t="t" r="r" b="b"/>
              <a:pathLst>
                <a:path w="3136630" h="3136630">
                  <a:moveTo>
                    <a:pt x="0" y="0"/>
                  </a:moveTo>
                  <a:lnTo>
                    <a:pt x="3136630" y="0"/>
                  </a:lnTo>
                  <a:lnTo>
                    <a:pt x="3136630" y="3136630"/>
                  </a:lnTo>
                  <a:lnTo>
                    <a:pt x="0" y="31366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2819498" y="2558077"/>
              <a:ext cx="3370997" cy="578553"/>
            </a:xfrm>
            <a:prstGeom prst="rect">
              <a:avLst/>
            </a:prstGeom>
          </p:spPr>
          <p:txBody>
            <a:bodyPr lIns="0" tIns="0" rIns="0" bIns="0" rtlCol="0" anchor="t">
              <a:spAutoFit/>
            </a:bodyPr>
            <a:lstStyle/>
            <a:p>
              <a:pPr marL="0" lvl="0" indent="0" algn="l">
                <a:lnSpc>
                  <a:spcPts val="3699"/>
                </a:lnSpc>
                <a:spcBef>
                  <a:spcPct val="0"/>
                </a:spcBef>
              </a:pPr>
              <a:r>
                <a:rPr lang="en-US" sz="2700" u="none" strike="noStrike">
                  <a:solidFill>
                    <a:srgbClr val="003865"/>
                  </a:solidFill>
                  <a:latin typeface="Clear Sans"/>
                  <a:ea typeface="Clear Sans"/>
                  <a:cs typeface="Clear Sans"/>
                  <a:sym typeface="Clear Sans"/>
                </a:rPr>
                <a:t>19 Şubat 2026</a:t>
              </a:r>
            </a:p>
          </p:txBody>
        </p:sp>
      </p:grpSp>
      <p:pic>
        <p:nvPicPr>
          <p:cNvPr id="18" name="Resim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9" name="Resim 18">
            <a:extLst>
              <a:ext uri="{FF2B5EF4-FFF2-40B4-BE49-F238E27FC236}">
                <a16:creationId xmlns:a16="http://schemas.microsoft.com/office/drawing/2014/main" id="{182ECFF9-04B8-6210-8916-87A36B94E8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681210"/>
            <a:ext cx="18288000" cy="605790"/>
            <a:chOff x="0" y="0"/>
            <a:chExt cx="24384000" cy="807720"/>
          </a:xfrm>
        </p:grpSpPr>
        <p:sp>
          <p:nvSpPr>
            <p:cNvPr id="3" name="Freeform 3"/>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4" name="TextBox 4"/>
          <p:cNvSpPr txBox="1"/>
          <p:nvPr/>
        </p:nvSpPr>
        <p:spPr>
          <a:xfrm>
            <a:off x="1586713" y="2729048"/>
            <a:ext cx="7325873" cy="4819379"/>
          </a:xfrm>
          <a:prstGeom prst="rect">
            <a:avLst/>
          </a:prstGeom>
        </p:spPr>
        <p:txBody>
          <a:bodyPr lIns="0" tIns="0" rIns="0" bIns="0" rtlCol="0" anchor="t">
            <a:spAutoFit/>
          </a:bodyPr>
          <a:lstStyle/>
          <a:p>
            <a:pPr algn="l">
              <a:lnSpc>
                <a:spcPts val="7600"/>
              </a:lnSpc>
            </a:pPr>
            <a:r>
              <a:rPr lang="en-US" sz="6333" dirty="0">
                <a:solidFill>
                  <a:schemeClr val="tx2"/>
                </a:solidFill>
                <a:latin typeface="Corporative"/>
                <a:ea typeface="Corporative"/>
                <a:cs typeface="Corporative"/>
                <a:sym typeface="Corporative"/>
              </a:rPr>
              <a:t>2.2  </a:t>
            </a:r>
            <a:r>
              <a:rPr lang="en-US" sz="6333" dirty="0" err="1">
                <a:solidFill>
                  <a:schemeClr val="tx2"/>
                </a:solidFill>
                <a:latin typeface="Corporative"/>
                <a:ea typeface="Corporative"/>
                <a:cs typeface="Corporative"/>
                <a:sym typeface="Corporative"/>
              </a:rPr>
              <a:t>Erciyes</a:t>
            </a:r>
            <a:r>
              <a:rPr lang="en-US" sz="6333" dirty="0">
                <a:solidFill>
                  <a:schemeClr val="tx2"/>
                </a:solidFill>
                <a:latin typeface="Corporative"/>
                <a:ea typeface="Corporative"/>
                <a:cs typeface="Corporative"/>
                <a:sym typeface="Corporative"/>
              </a:rPr>
              <a:t> </a:t>
            </a:r>
            <a:r>
              <a:rPr lang="en-US" sz="6333" dirty="0" err="1">
                <a:solidFill>
                  <a:schemeClr val="tx2"/>
                </a:solidFill>
                <a:latin typeface="Corporative"/>
                <a:ea typeface="Corporative"/>
                <a:cs typeface="Corporative"/>
                <a:sym typeface="Corporative"/>
              </a:rPr>
              <a:t>Üniversitesi'nin</a:t>
            </a:r>
            <a:r>
              <a:rPr lang="en-US" sz="6333" dirty="0">
                <a:solidFill>
                  <a:schemeClr val="tx2"/>
                </a:solidFill>
                <a:latin typeface="Corporative"/>
                <a:ea typeface="Corporative"/>
                <a:cs typeface="Corporative"/>
                <a:sym typeface="Corporative"/>
              </a:rPr>
              <a:t> </a:t>
            </a:r>
            <a:r>
              <a:rPr lang="en-US" sz="6333" dirty="0" err="1">
                <a:solidFill>
                  <a:schemeClr val="tx2"/>
                </a:solidFill>
                <a:latin typeface="Corporative"/>
                <a:ea typeface="Corporative"/>
                <a:cs typeface="Corporative"/>
                <a:sym typeface="Corporative"/>
              </a:rPr>
              <a:t>Özel</a:t>
            </a:r>
            <a:r>
              <a:rPr lang="en-US" sz="6333" dirty="0">
                <a:solidFill>
                  <a:schemeClr val="tx2"/>
                </a:solidFill>
                <a:latin typeface="Corporative"/>
                <a:ea typeface="Corporative"/>
                <a:cs typeface="Corporative"/>
                <a:sym typeface="Corporative"/>
              </a:rPr>
              <a:t> </a:t>
            </a:r>
            <a:r>
              <a:rPr lang="en-US" sz="6333" dirty="0" err="1">
                <a:solidFill>
                  <a:schemeClr val="tx2"/>
                </a:solidFill>
                <a:latin typeface="Corporative"/>
                <a:ea typeface="Corporative"/>
                <a:cs typeface="Corporative"/>
                <a:sym typeface="Corporative"/>
              </a:rPr>
              <a:t>Anlaşmalı</a:t>
            </a:r>
            <a:endParaRPr lang="en-US" sz="6333" dirty="0">
              <a:solidFill>
                <a:schemeClr val="tx2"/>
              </a:solidFill>
              <a:latin typeface="Corporative"/>
              <a:ea typeface="Corporative"/>
              <a:cs typeface="Corporative"/>
              <a:sym typeface="Corporative"/>
            </a:endParaRPr>
          </a:p>
          <a:p>
            <a:pPr marL="0" lvl="0" indent="0" algn="l">
              <a:lnSpc>
                <a:spcPts val="7600"/>
              </a:lnSpc>
              <a:spcBef>
                <a:spcPct val="0"/>
              </a:spcBef>
            </a:pPr>
            <a:r>
              <a:rPr lang="en-US" sz="6333" dirty="0">
                <a:solidFill>
                  <a:schemeClr val="tx2"/>
                </a:solidFill>
                <a:latin typeface="Corporative"/>
                <a:ea typeface="Corporative"/>
                <a:cs typeface="Corporative"/>
                <a:sym typeface="Corporative"/>
              </a:rPr>
              <a:t> </a:t>
            </a:r>
            <a:r>
              <a:rPr lang="en-US" sz="6333" dirty="0" err="1">
                <a:solidFill>
                  <a:schemeClr val="tx2"/>
                </a:solidFill>
                <a:latin typeface="Corporative"/>
                <a:ea typeface="Corporative"/>
                <a:cs typeface="Corporative"/>
                <a:sym typeface="Corporative"/>
              </a:rPr>
              <a:t>Olduğu</a:t>
            </a:r>
            <a:r>
              <a:rPr lang="en-US" sz="6333" dirty="0">
                <a:solidFill>
                  <a:schemeClr val="tx2"/>
                </a:solidFill>
                <a:latin typeface="Corporative"/>
                <a:ea typeface="Corporative"/>
                <a:cs typeface="Corporative"/>
                <a:sym typeface="Corporative"/>
              </a:rPr>
              <a:t> </a:t>
            </a:r>
            <a:r>
              <a:rPr lang="en-US" sz="6333" dirty="0" err="1">
                <a:solidFill>
                  <a:schemeClr val="tx2"/>
                </a:solidFill>
                <a:latin typeface="Corporative"/>
                <a:ea typeface="Corporative"/>
                <a:cs typeface="Corporative"/>
                <a:sym typeface="Corporative"/>
              </a:rPr>
              <a:t>platformlar</a:t>
            </a:r>
            <a:endParaRPr lang="en-US" sz="6333" dirty="0">
              <a:solidFill>
                <a:schemeClr val="tx2"/>
              </a:solidFill>
              <a:latin typeface="Corporative"/>
              <a:ea typeface="Corporative"/>
              <a:cs typeface="Corporative"/>
              <a:sym typeface="Corporative"/>
            </a:endParaRPr>
          </a:p>
        </p:txBody>
      </p:sp>
      <p:sp>
        <p:nvSpPr>
          <p:cNvPr id="5" name="Freeform 5"/>
          <p:cNvSpPr/>
          <p:nvPr/>
        </p:nvSpPr>
        <p:spPr>
          <a:xfrm>
            <a:off x="10456321" y="1427995"/>
            <a:ext cx="4108196" cy="4089937"/>
          </a:xfrm>
          <a:custGeom>
            <a:avLst/>
            <a:gdLst/>
            <a:ahLst/>
            <a:cxnLst/>
            <a:rect l="l" t="t" r="r" b="b"/>
            <a:pathLst>
              <a:path w="4108196" h="4089937">
                <a:moveTo>
                  <a:pt x="0" y="0"/>
                </a:moveTo>
                <a:lnTo>
                  <a:pt x="4108196" y="0"/>
                </a:lnTo>
                <a:lnTo>
                  <a:pt x="4108196" y="4089938"/>
                </a:lnTo>
                <a:lnTo>
                  <a:pt x="0" y="4089938"/>
                </a:lnTo>
                <a:lnTo>
                  <a:pt x="0" y="0"/>
                </a:lnTo>
                <a:close/>
              </a:path>
            </a:pathLst>
          </a:custGeom>
          <a:blipFill>
            <a:blip r:embed="rId3"/>
            <a:stretch>
              <a:fillRect/>
            </a:stretch>
          </a:blipFill>
        </p:spPr>
      </p:sp>
      <p:sp>
        <p:nvSpPr>
          <p:cNvPr id="6" name="Freeform 6"/>
          <p:cNvSpPr/>
          <p:nvPr/>
        </p:nvSpPr>
        <p:spPr>
          <a:xfrm>
            <a:off x="7635389" y="6889787"/>
            <a:ext cx="10268064" cy="1969218"/>
          </a:xfrm>
          <a:custGeom>
            <a:avLst/>
            <a:gdLst/>
            <a:ahLst/>
            <a:cxnLst/>
            <a:rect l="l" t="t" r="r" b="b"/>
            <a:pathLst>
              <a:path w="10268064" h="1969218">
                <a:moveTo>
                  <a:pt x="0" y="0"/>
                </a:moveTo>
                <a:lnTo>
                  <a:pt x="10268064" y="0"/>
                </a:lnTo>
                <a:lnTo>
                  <a:pt x="10268064" y="1969218"/>
                </a:lnTo>
                <a:lnTo>
                  <a:pt x="0" y="1969218"/>
                </a:lnTo>
                <a:lnTo>
                  <a:pt x="0" y="0"/>
                </a:lnTo>
                <a:close/>
              </a:path>
            </a:pathLst>
          </a:custGeom>
          <a:blipFill>
            <a:blip r:embed="rId4"/>
            <a:stretch>
              <a:fillRect/>
            </a:stretch>
          </a:blipFill>
        </p:spPr>
      </p:sp>
      <p:sp>
        <p:nvSpPr>
          <p:cNvPr id="7" name="Dikdörtgen 6"/>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9" name="Resim 8">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7" name="TextBox 7"/>
          <p:cNvSpPr txBox="1"/>
          <p:nvPr/>
        </p:nvSpPr>
        <p:spPr>
          <a:xfrm>
            <a:off x="482560" y="2776985"/>
            <a:ext cx="15925864" cy="658695"/>
          </a:xfrm>
          <a:prstGeom prst="rect">
            <a:avLst/>
          </a:prstGeom>
        </p:spPr>
        <p:txBody>
          <a:bodyPr lIns="0" tIns="0" rIns="0" bIns="0" rtlCol="0" anchor="t">
            <a:spAutoFit/>
          </a:bodyPr>
          <a:lstStyle/>
          <a:p>
            <a:pPr marL="842005" lvl="1" indent="-421003" algn="l">
              <a:lnSpc>
                <a:spcPts val="5342"/>
              </a:lnSpc>
              <a:spcBef>
                <a:spcPct val="0"/>
              </a:spcBef>
              <a:buAutoNum type="arabicPeriod"/>
            </a:pPr>
            <a:r>
              <a:rPr lang="en-US" sz="3899">
                <a:solidFill>
                  <a:srgbClr val="003865"/>
                </a:solidFill>
                <a:latin typeface="Clear Sans"/>
                <a:ea typeface="Clear Sans"/>
                <a:cs typeface="Clear Sans"/>
                <a:sym typeface="Clear Sans"/>
              </a:rPr>
              <a:t>American Chemical</a:t>
            </a:r>
            <a:r>
              <a:rPr lang="en-US" sz="3899" u="none" strike="noStrike">
                <a:solidFill>
                  <a:srgbClr val="003865"/>
                </a:solidFill>
                <a:latin typeface="Clear Sans"/>
                <a:ea typeface="Clear Sans"/>
                <a:cs typeface="Clear Sans"/>
                <a:sym typeface="Clear Sans"/>
              </a:rPr>
              <a:t> Society (ACS)</a:t>
            </a:r>
          </a:p>
        </p:txBody>
      </p:sp>
      <p:sp>
        <p:nvSpPr>
          <p:cNvPr id="8" name="TextBox 8"/>
          <p:cNvSpPr txBox="1"/>
          <p:nvPr/>
        </p:nvSpPr>
        <p:spPr>
          <a:xfrm>
            <a:off x="1028700" y="3430270"/>
            <a:ext cx="16479376" cy="3714040"/>
          </a:xfrm>
          <a:prstGeom prst="rect">
            <a:avLst/>
          </a:prstGeom>
        </p:spPr>
        <p:txBody>
          <a:bodyPr lIns="0" tIns="0" rIns="0" bIns="0" rtlCol="0" anchor="t">
            <a:spAutoFit/>
          </a:bodyPr>
          <a:lstStyle/>
          <a:p>
            <a:pPr algn="just">
              <a:lnSpc>
                <a:spcPts val="3699"/>
              </a:lnSpc>
            </a:pPr>
            <a:endParaRPr/>
          </a:p>
          <a:p>
            <a:pPr algn="just">
              <a:lnSpc>
                <a:spcPts val="3699"/>
              </a:lnSpc>
            </a:pPr>
            <a:endParaRPr/>
          </a:p>
          <a:p>
            <a:pPr algn="just">
              <a:lnSpc>
                <a:spcPts val="3699"/>
              </a:lnSpc>
            </a:pPr>
            <a:r>
              <a:rPr lang="en-US" sz="2700">
                <a:solidFill>
                  <a:srgbClr val="003865"/>
                </a:solidFill>
                <a:latin typeface="Clear Sans"/>
                <a:ea typeface="Clear Sans"/>
                <a:cs typeface="Clear Sans"/>
                <a:sym typeface="Clear Sans"/>
              </a:rPr>
              <a:t>ACS Oku ve Yayımla (Read &amp; Publish) Anlaşması ACS ile Erciyes Üniversitesi arasında “Oku ve Yayımla (Read and Publish)” anlaşması yapılmıştır. Kütüphanenin ACS aboneliği sayesinde ACS dergilerinde sorumlu yazar (tüm Erciyes Üniversitesi mensupları) olarak yapacağınız yayınlar açık erişim olarak yayımlanacaktır ve herhangi bir makale işlem bedeli (Article Processing Charge) talep edilmeyecektir. Anlaşma, ACS’nin hibrit dergileri de dahil olmak üzere tüm ACS dergilerini kapsamaktadır. Additions, corrections, editorials ve kitap bölümleri anlaşmaya dahil değildir.</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1" name="Resim 10">
            <a:extLst>
              <a:ext uri="{FF2B5EF4-FFF2-40B4-BE49-F238E27FC236}">
                <a16:creationId xmlns:a16="http://schemas.microsoft.com/office/drawing/2014/main" id="{182ECFF9-04B8-6210-8916-87A36B94E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
        <p:nvSpPr>
          <p:cNvPr id="12" name="TextBox 6"/>
          <p:cNvSpPr txBox="1"/>
          <p:nvPr/>
        </p:nvSpPr>
        <p:spPr>
          <a:xfrm>
            <a:off x="482560" y="300559"/>
            <a:ext cx="17025516" cy="961802"/>
          </a:xfrm>
          <a:prstGeom prst="rect">
            <a:avLst/>
          </a:prstGeom>
        </p:spPr>
        <p:txBody>
          <a:bodyPr lIns="0" tIns="0" rIns="0" bIns="0" rtlCol="0" anchor="t">
            <a:spAutoFit/>
          </a:bodyPr>
          <a:lstStyle/>
          <a:p>
            <a:pPr marL="0" lvl="0" indent="0">
              <a:lnSpc>
                <a:spcPts val="7488"/>
              </a:lnSpc>
              <a:spcBef>
                <a:spcPct val="0"/>
              </a:spcBef>
            </a:pPr>
            <a:r>
              <a:rPr lang="en-US" sz="4000" u="none" strike="noStrike" dirty="0">
                <a:solidFill>
                  <a:schemeClr val="bg1">
                    <a:lumMod val="95000"/>
                  </a:schemeClr>
                </a:solidFill>
                <a:latin typeface="Corporative"/>
                <a:ea typeface="Corporative"/>
                <a:cs typeface="Corporative"/>
                <a:sym typeface="Corporative"/>
              </a:rPr>
              <a:t>2.2. </a:t>
            </a:r>
            <a:r>
              <a:rPr lang="en-US" sz="4000" u="none" strike="noStrike" dirty="0" err="1">
                <a:solidFill>
                  <a:schemeClr val="bg1">
                    <a:lumMod val="95000"/>
                  </a:schemeClr>
                </a:solidFill>
                <a:latin typeface="Corporative"/>
                <a:ea typeface="Corporative"/>
                <a:cs typeface="Corporative"/>
                <a:sym typeface="Corporative"/>
              </a:rPr>
              <a:t>Erciyes</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Üniversitesi'nin</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Özel</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Anlaşmal</a:t>
            </a:r>
            <a:r>
              <a:rPr lang="tr-TR" sz="4000" dirty="0">
                <a:solidFill>
                  <a:schemeClr val="bg1">
                    <a:lumMod val="95000"/>
                  </a:schemeClr>
                </a:solidFill>
                <a:latin typeface="Corporative"/>
                <a:ea typeface="Corporative"/>
                <a:cs typeface="Corporative"/>
                <a:sym typeface="Corporative"/>
              </a:rPr>
              <a:t>ı</a:t>
            </a:r>
            <a:r>
              <a:rPr lang="tr-TR"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Olduğu</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platformlar</a:t>
            </a:r>
            <a:endParaRPr lang="en-US" sz="4000" u="none" strike="noStrike" dirty="0">
              <a:solidFill>
                <a:schemeClr val="bg1">
                  <a:lumMod val="95000"/>
                </a:schemeClr>
              </a:solidFill>
              <a:latin typeface="Corporative"/>
              <a:ea typeface="Corporative"/>
              <a:cs typeface="Corporative"/>
              <a:sym typeface="Corporativ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7" name="TextBox 7"/>
          <p:cNvSpPr txBox="1"/>
          <p:nvPr/>
        </p:nvSpPr>
        <p:spPr>
          <a:xfrm>
            <a:off x="482560" y="2776985"/>
            <a:ext cx="15925864" cy="658695"/>
          </a:xfrm>
          <a:prstGeom prst="rect">
            <a:avLst/>
          </a:prstGeom>
        </p:spPr>
        <p:txBody>
          <a:bodyPr lIns="0" tIns="0" rIns="0" bIns="0" rtlCol="0" anchor="t">
            <a:spAutoFit/>
          </a:bodyPr>
          <a:lstStyle/>
          <a:p>
            <a:pPr marL="842005" lvl="1" indent="-421003" algn="l">
              <a:lnSpc>
                <a:spcPts val="5342"/>
              </a:lnSpc>
              <a:spcBef>
                <a:spcPct val="0"/>
              </a:spcBef>
              <a:buAutoNum type="arabicPeriod"/>
            </a:pPr>
            <a:r>
              <a:rPr lang="en-US" sz="3899">
                <a:solidFill>
                  <a:srgbClr val="003865"/>
                </a:solidFill>
                <a:latin typeface="Clear Sans"/>
                <a:ea typeface="Clear Sans"/>
                <a:cs typeface="Clear Sans"/>
                <a:sym typeface="Clear Sans"/>
              </a:rPr>
              <a:t>American Chemical</a:t>
            </a:r>
            <a:r>
              <a:rPr lang="en-US" sz="3899" u="none" strike="noStrike">
                <a:solidFill>
                  <a:srgbClr val="003865"/>
                </a:solidFill>
                <a:latin typeface="Clear Sans"/>
                <a:ea typeface="Clear Sans"/>
                <a:cs typeface="Clear Sans"/>
                <a:sym typeface="Clear Sans"/>
              </a:rPr>
              <a:t> Society (ACS)</a:t>
            </a:r>
          </a:p>
        </p:txBody>
      </p:sp>
      <p:sp>
        <p:nvSpPr>
          <p:cNvPr id="8" name="TextBox 8"/>
          <p:cNvSpPr txBox="1"/>
          <p:nvPr/>
        </p:nvSpPr>
        <p:spPr>
          <a:xfrm>
            <a:off x="1028700" y="3430270"/>
            <a:ext cx="16479376" cy="3714040"/>
          </a:xfrm>
          <a:prstGeom prst="rect">
            <a:avLst/>
          </a:prstGeom>
        </p:spPr>
        <p:txBody>
          <a:bodyPr lIns="0" tIns="0" rIns="0" bIns="0" rtlCol="0" anchor="t">
            <a:spAutoFit/>
          </a:bodyPr>
          <a:lstStyle/>
          <a:p>
            <a:pPr algn="just">
              <a:lnSpc>
                <a:spcPts val="3699"/>
              </a:lnSpc>
            </a:pPr>
            <a:endParaRPr/>
          </a:p>
          <a:p>
            <a:pPr algn="just">
              <a:lnSpc>
                <a:spcPts val="3699"/>
              </a:lnSpc>
            </a:pPr>
            <a:endParaRPr/>
          </a:p>
          <a:p>
            <a:pPr algn="just">
              <a:lnSpc>
                <a:spcPts val="3699"/>
              </a:lnSpc>
            </a:pPr>
            <a:r>
              <a:rPr lang="en-US" sz="2700">
                <a:solidFill>
                  <a:srgbClr val="003865"/>
                </a:solidFill>
                <a:latin typeface="Clear Sans"/>
                <a:ea typeface="Clear Sans"/>
                <a:cs typeface="Clear Sans"/>
                <a:sym typeface="Clear Sans"/>
              </a:rPr>
              <a:t>Üniversitemizin 2026 yılı için 11 kotası bulunmaktadır. Kotaların dolması sonrası duyuru yapılacaktır.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a:solidFill>
                  <a:srgbClr val="003865"/>
                </a:solidFill>
                <a:latin typeface="Clear Sans"/>
                <a:ea typeface="Clear Sans"/>
                <a:cs typeface="Clear Sans"/>
                <a:sym typeface="Clear Sans"/>
              </a:rPr>
              <a:t>-Tüm Erciyes Üniversitesi üyelerinin 1 açık erişimli yayın hakkı vardır.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a:solidFill>
                  <a:srgbClr val="003865"/>
                </a:solidFill>
                <a:latin typeface="Clear Sans"/>
                <a:ea typeface="Clear Sans"/>
                <a:cs typeface="Clear Sans"/>
                <a:sym typeface="Clear Sans"/>
              </a:rPr>
              <a:t>-Çok yazarlı makalelere katkıda bulunan Erciyes Üniversitesi yazarları 1 haklarını kullanmış sayılırlar.</a:t>
            </a:r>
          </a:p>
          <a:p>
            <a:pPr algn="just">
              <a:lnSpc>
                <a:spcPts val="3699"/>
              </a:lnSpc>
            </a:pPr>
            <a:endParaRPr lang="en-US" sz="2700">
              <a:solidFill>
                <a:srgbClr val="003865"/>
              </a:solidFill>
              <a:latin typeface="Clear Sans"/>
              <a:ea typeface="Clear Sans"/>
              <a:cs typeface="Clear Sans"/>
              <a:sym typeface="Clear Sans"/>
            </a:endParaRPr>
          </a:p>
        </p:txBody>
      </p:sp>
      <p:sp>
        <p:nvSpPr>
          <p:cNvPr id="9" name="Freeform 9"/>
          <p:cNvSpPr/>
          <p:nvPr/>
        </p:nvSpPr>
        <p:spPr>
          <a:xfrm>
            <a:off x="15660974" y="7172884"/>
            <a:ext cx="2123428" cy="2113991"/>
          </a:xfrm>
          <a:custGeom>
            <a:avLst/>
            <a:gdLst/>
            <a:ahLst/>
            <a:cxnLst/>
            <a:rect l="l" t="t" r="r" b="b"/>
            <a:pathLst>
              <a:path w="2123428" h="2113991">
                <a:moveTo>
                  <a:pt x="0" y="0"/>
                </a:moveTo>
                <a:lnTo>
                  <a:pt x="2123429" y="0"/>
                </a:lnTo>
                <a:lnTo>
                  <a:pt x="2123429" y="2113991"/>
                </a:lnTo>
                <a:lnTo>
                  <a:pt x="0" y="2113991"/>
                </a:lnTo>
                <a:lnTo>
                  <a:pt x="0" y="0"/>
                </a:lnTo>
                <a:close/>
              </a:path>
            </a:pathLst>
          </a:custGeom>
          <a:blipFill>
            <a:blip r:embed="rId4"/>
            <a:stretch>
              <a:fillRect/>
            </a:stretch>
          </a:blipFill>
        </p:spPr>
      </p:sp>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
        <p:nvSpPr>
          <p:cNvPr id="13" name="TextBox 6"/>
          <p:cNvSpPr txBox="1"/>
          <p:nvPr/>
        </p:nvSpPr>
        <p:spPr>
          <a:xfrm>
            <a:off x="482560" y="300559"/>
            <a:ext cx="17025516" cy="961802"/>
          </a:xfrm>
          <a:prstGeom prst="rect">
            <a:avLst/>
          </a:prstGeom>
        </p:spPr>
        <p:txBody>
          <a:bodyPr lIns="0" tIns="0" rIns="0" bIns="0" rtlCol="0" anchor="t">
            <a:spAutoFit/>
          </a:bodyPr>
          <a:lstStyle/>
          <a:p>
            <a:pPr marL="0" lvl="0" indent="0">
              <a:lnSpc>
                <a:spcPts val="7488"/>
              </a:lnSpc>
              <a:spcBef>
                <a:spcPct val="0"/>
              </a:spcBef>
            </a:pPr>
            <a:r>
              <a:rPr lang="en-US" sz="4000" u="none" strike="noStrike" dirty="0">
                <a:solidFill>
                  <a:schemeClr val="bg1">
                    <a:lumMod val="95000"/>
                  </a:schemeClr>
                </a:solidFill>
                <a:latin typeface="Corporative"/>
                <a:ea typeface="Corporative"/>
                <a:cs typeface="Corporative"/>
                <a:sym typeface="Corporative"/>
              </a:rPr>
              <a:t>2.2. </a:t>
            </a:r>
            <a:r>
              <a:rPr lang="en-US" sz="4000" u="none" strike="noStrike" dirty="0" err="1">
                <a:solidFill>
                  <a:schemeClr val="bg1">
                    <a:lumMod val="95000"/>
                  </a:schemeClr>
                </a:solidFill>
                <a:latin typeface="Corporative"/>
                <a:ea typeface="Corporative"/>
                <a:cs typeface="Corporative"/>
                <a:sym typeface="Corporative"/>
              </a:rPr>
              <a:t>Erciyes</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Üniversitesi'nin</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Özel</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Anlaşmal</a:t>
            </a:r>
            <a:r>
              <a:rPr lang="tr-TR" sz="4000" dirty="0">
                <a:solidFill>
                  <a:schemeClr val="bg1">
                    <a:lumMod val="95000"/>
                  </a:schemeClr>
                </a:solidFill>
                <a:latin typeface="Corporative"/>
                <a:ea typeface="Corporative"/>
                <a:cs typeface="Corporative"/>
                <a:sym typeface="Corporative"/>
              </a:rPr>
              <a:t>ı</a:t>
            </a:r>
            <a:r>
              <a:rPr lang="tr-TR"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Olduğu</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platformlar</a:t>
            </a:r>
            <a:endParaRPr lang="en-US" sz="4000" u="none" strike="noStrike" dirty="0">
              <a:solidFill>
                <a:schemeClr val="bg1">
                  <a:lumMod val="95000"/>
                </a:schemeClr>
              </a:solidFill>
              <a:latin typeface="Corporative"/>
              <a:ea typeface="Corporative"/>
              <a:cs typeface="Corporative"/>
              <a:sym typeface="Corporativ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300559"/>
            <a:ext cx="17025516" cy="961802"/>
          </a:xfrm>
          <a:prstGeom prst="rect">
            <a:avLst/>
          </a:prstGeom>
        </p:spPr>
        <p:txBody>
          <a:bodyPr lIns="0" tIns="0" rIns="0" bIns="0" rtlCol="0" anchor="t">
            <a:spAutoFit/>
          </a:bodyPr>
          <a:lstStyle/>
          <a:p>
            <a:pPr marL="0" lvl="0" indent="0">
              <a:lnSpc>
                <a:spcPts val="7488"/>
              </a:lnSpc>
              <a:spcBef>
                <a:spcPct val="0"/>
              </a:spcBef>
            </a:pPr>
            <a:r>
              <a:rPr lang="en-US" sz="4000" u="none" strike="noStrike" dirty="0">
                <a:solidFill>
                  <a:schemeClr val="bg1">
                    <a:lumMod val="95000"/>
                  </a:schemeClr>
                </a:solidFill>
                <a:latin typeface="Corporative"/>
                <a:ea typeface="Corporative"/>
                <a:cs typeface="Corporative"/>
                <a:sym typeface="Corporative"/>
              </a:rPr>
              <a:t>2.2. </a:t>
            </a:r>
            <a:r>
              <a:rPr lang="en-US" sz="4000" u="none" strike="noStrike" dirty="0" err="1">
                <a:solidFill>
                  <a:schemeClr val="bg1">
                    <a:lumMod val="95000"/>
                  </a:schemeClr>
                </a:solidFill>
                <a:latin typeface="Corporative"/>
                <a:ea typeface="Corporative"/>
                <a:cs typeface="Corporative"/>
                <a:sym typeface="Corporative"/>
              </a:rPr>
              <a:t>Erciyes</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Üniversitesi'nin</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Özel</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Anlaşmal</a:t>
            </a:r>
            <a:r>
              <a:rPr lang="tr-TR" sz="4000" u="none" strike="noStrike" dirty="0">
                <a:solidFill>
                  <a:schemeClr val="bg1">
                    <a:lumMod val="95000"/>
                  </a:schemeClr>
                </a:solidFill>
                <a:latin typeface="Corporative"/>
                <a:ea typeface="Corporative"/>
                <a:cs typeface="Corporative"/>
                <a:sym typeface="Corporative"/>
              </a:rPr>
              <a:t>ı </a:t>
            </a:r>
            <a:r>
              <a:rPr lang="en-US" sz="4000" u="none" strike="noStrike" dirty="0" err="1">
                <a:solidFill>
                  <a:schemeClr val="bg1">
                    <a:lumMod val="95000"/>
                  </a:schemeClr>
                </a:solidFill>
                <a:latin typeface="Corporative"/>
                <a:ea typeface="Corporative"/>
                <a:cs typeface="Corporative"/>
                <a:sym typeface="Corporative"/>
              </a:rPr>
              <a:t>Olduğu</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platformlar</a:t>
            </a:r>
            <a:endParaRPr lang="en-US" sz="4000" u="none" strike="noStrike" dirty="0">
              <a:solidFill>
                <a:schemeClr val="bg1">
                  <a:lumMod val="95000"/>
                </a:schemeClr>
              </a:solidFill>
              <a:latin typeface="Corporative"/>
              <a:ea typeface="Corporative"/>
              <a:cs typeface="Corporative"/>
              <a:sym typeface="Corporative"/>
            </a:endParaRPr>
          </a:p>
        </p:txBody>
      </p:sp>
      <p:sp>
        <p:nvSpPr>
          <p:cNvPr id="7" name="TextBox 7"/>
          <p:cNvSpPr txBox="1"/>
          <p:nvPr/>
        </p:nvSpPr>
        <p:spPr>
          <a:xfrm>
            <a:off x="482560" y="2776985"/>
            <a:ext cx="15925864" cy="631776"/>
          </a:xfrm>
          <a:prstGeom prst="rect">
            <a:avLst/>
          </a:prstGeom>
        </p:spPr>
        <p:txBody>
          <a:bodyPr lIns="0" tIns="0" rIns="0" bIns="0" rtlCol="0" anchor="t">
            <a:spAutoFit/>
          </a:bodyPr>
          <a:lstStyle/>
          <a:p>
            <a:pPr marL="421002" lvl="1" algn="l">
              <a:lnSpc>
                <a:spcPts val="5342"/>
              </a:lnSpc>
              <a:spcBef>
                <a:spcPct val="0"/>
              </a:spcBef>
            </a:pPr>
            <a:r>
              <a:rPr lang="tr-TR" sz="3899" u="none" strike="noStrike" dirty="0">
                <a:solidFill>
                  <a:srgbClr val="003865"/>
                </a:solidFill>
                <a:latin typeface="Clear Sans"/>
                <a:ea typeface="Clear Sans"/>
                <a:cs typeface="Clear Sans"/>
                <a:sym typeface="Clear Sans"/>
              </a:rPr>
              <a:t>2. </a:t>
            </a:r>
            <a:r>
              <a:rPr lang="en-US" sz="3899" u="none" strike="noStrike" dirty="0">
                <a:solidFill>
                  <a:srgbClr val="003865"/>
                </a:solidFill>
                <a:latin typeface="Clear Sans"/>
                <a:ea typeface="Clear Sans"/>
                <a:cs typeface="Clear Sans"/>
                <a:sym typeface="Clear Sans"/>
              </a:rPr>
              <a:t>SAGE</a:t>
            </a:r>
          </a:p>
        </p:txBody>
      </p:sp>
      <p:sp>
        <p:nvSpPr>
          <p:cNvPr id="8" name="TextBox 8"/>
          <p:cNvSpPr txBox="1"/>
          <p:nvPr/>
        </p:nvSpPr>
        <p:spPr>
          <a:xfrm>
            <a:off x="1028700" y="4086182"/>
            <a:ext cx="16479376" cy="5114377"/>
          </a:xfrm>
          <a:prstGeom prst="rect">
            <a:avLst/>
          </a:prstGeom>
        </p:spPr>
        <p:txBody>
          <a:bodyPr lIns="0" tIns="0" rIns="0" bIns="0" rtlCol="0" anchor="t">
            <a:spAutoFit/>
          </a:bodyPr>
          <a:lstStyle/>
          <a:p>
            <a:pPr algn="just">
              <a:lnSpc>
                <a:spcPts val="3699"/>
              </a:lnSpc>
            </a:pPr>
            <a:r>
              <a:rPr lang="en-US" sz="2700" b="1">
                <a:solidFill>
                  <a:srgbClr val="003865"/>
                </a:solidFill>
                <a:latin typeface="Clear Sans Bold"/>
                <a:ea typeface="Clear Sans Bold"/>
                <a:cs typeface="Clear Sans Bold"/>
                <a:sym typeface="Clear Sans Bold"/>
              </a:rPr>
              <a:t>SAGE Journals Veri Tabanı;</a:t>
            </a:r>
            <a:r>
              <a:rPr lang="en-US" sz="2700">
                <a:solidFill>
                  <a:srgbClr val="003865"/>
                </a:solidFill>
                <a:latin typeface="Clear Sans"/>
                <a:ea typeface="Clear Sans"/>
                <a:cs typeface="Clear Sans"/>
                <a:sym typeface="Clear Sans"/>
              </a:rPr>
              <a:t> beşerî bilimler, sosyal bilimler, tıp, ticaret, bilim ve teknoloji, iletişim, eğitim, yönetim ve organizasyon, malzeme bilimi, kriminoloji, hemşirelik ve sağlık bilimleri vb. konularda 1000’den fazla dergiye tam metin erişim olanağı sunmaktadır.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ANKOS Oku- Yayımla anlaşmaları çerçevesinde kurumumuza bağlı yazar sorumlu yazar olmak şartıyla;</a:t>
            </a:r>
            <a:r>
              <a:rPr lang="en-US" sz="2700">
                <a:solidFill>
                  <a:srgbClr val="003865"/>
                </a:solidFill>
                <a:latin typeface="Clear Sans"/>
                <a:ea typeface="Clear Sans"/>
                <a:cs typeface="Clear Sans"/>
                <a:sym typeface="Clear Sans"/>
              </a:rPr>
              <a:t> SAGE aboneliği bulunan ANKOS üye kurumlar için makale işlem ücreti (APC) 3000-4000 GBP yerine 200 GBP olarak uygulanacaktır.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a:solidFill>
                  <a:srgbClr val="003865"/>
                </a:solidFill>
                <a:latin typeface="Clear Sans"/>
                <a:ea typeface="Clear Sans"/>
                <a:cs typeface="Clear Sans"/>
                <a:sym typeface="Clear Sans"/>
              </a:rPr>
              <a:t>SAGE Choice dergileri, Premier paketindeki Hybrid dergilerden oluşmaktadır. Gold OA dergiler anlaşma kapsamında değildir.</a:t>
            </a:r>
          </a:p>
          <a:p>
            <a:pPr algn="just">
              <a:lnSpc>
                <a:spcPts val="3699"/>
              </a:lnSpc>
            </a:pPr>
            <a:endParaRPr lang="en-US" sz="2700">
              <a:solidFill>
                <a:srgbClr val="003865"/>
              </a:solidFill>
              <a:latin typeface="Clear Sans"/>
              <a:ea typeface="Clear Sans"/>
              <a:cs typeface="Clear Sans"/>
              <a:sym typeface="Clear Sans"/>
            </a:endParaRP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1" name="Resim 10">
            <a:extLst>
              <a:ext uri="{FF2B5EF4-FFF2-40B4-BE49-F238E27FC236}">
                <a16:creationId xmlns:a16="http://schemas.microsoft.com/office/drawing/2014/main" id="{182ECFF9-04B8-6210-8916-87A36B94E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25021" y="37037"/>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381000" y="283727"/>
            <a:ext cx="17025516" cy="811119"/>
          </a:xfrm>
          <a:prstGeom prst="rect">
            <a:avLst/>
          </a:prstGeom>
        </p:spPr>
        <p:txBody>
          <a:bodyPr lIns="0" tIns="0" rIns="0" bIns="0" rtlCol="0" anchor="t">
            <a:spAutoFit/>
          </a:bodyPr>
          <a:lstStyle/>
          <a:p>
            <a:pPr marL="0" lvl="0" indent="0" algn="just">
              <a:lnSpc>
                <a:spcPts val="7488"/>
              </a:lnSpc>
              <a:spcBef>
                <a:spcPct val="0"/>
              </a:spcBef>
            </a:pPr>
            <a:r>
              <a:rPr lang="en-US" sz="3600" u="none" strike="noStrike" dirty="0">
                <a:solidFill>
                  <a:schemeClr val="bg1">
                    <a:lumMod val="95000"/>
                  </a:schemeClr>
                </a:solidFill>
                <a:latin typeface="Corporative"/>
                <a:ea typeface="Corporative"/>
                <a:cs typeface="Corporative"/>
                <a:sym typeface="Corporative"/>
              </a:rPr>
              <a:t>2.2. </a:t>
            </a:r>
            <a:r>
              <a:rPr lang="en-US" sz="3600" u="none" strike="noStrike" dirty="0" err="1">
                <a:solidFill>
                  <a:schemeClr val="bg1">
                    <a:lumMod val="95000"/>
                  </a:schemeClr>
                </a:solidFill>
                <a:latin typeface="Corporative"/>
                <a:ea typeface="Corporative"/>
                <a:cs typeface="Corporative"/>
                <a:sym typeface="Corporative"/>
              </a:rPr>
              <a:t>Erciyes</a:t>
            </a:r>
            <a:r>
              <a:rPr lang="en-US" sz="3600" u="none" strike="noStrike" dirty="0">
                <a:solidFill>
                  <a:schemeClr val="bg1">
                    <a:lumMod val="95000"/>
                  </a:schemeClr>
                </a:solidFill>
                <a:latin typeface="Corporative"/>
                <a:ea typeface="Corporative"/>
                <a:cs typeface="Corporative"/>
                <a:sym typeface="Corporative"/>
              </a:rPr>
              <a:t> </a:t>
            </a:r>
            <a:r>
              <a:rPr lang="en-US" sz="3600" u="none" strike="noStrike" dirty="0" err="1">
                <a:solidFill>
                  <a:schemeClr val="bg1">
                    <a:lumMod val="95000"/>
                  </a:schemeClr>
                </a:solidFill>
                <a:latin typeface="Corporative"/>
                <a:ea typeface="Corporative"/>
                <a:cs typeface="Corporative"/>
                <a:sym typeface="Corporative"/>
              </a:rPr>
              <a:t>Üniversitesi'nin</a:t>
            </a:r>
            <a:r>
              <a:rPr lang="en-US" sz="3600" u="none" strike="noStrike" dirty="0">
                <a:solidFill>
                  <a:schemeClr val="bg1">
                    <a:lumMod val="95000"/>
                  </a:schemeClr>
                </a:solidFill>
                <a:latin typeface="Corporative"/>
                <a:ea typeface="Corporative"/>
                <a:cs typeface="Corporative"/>
                <a:sym typeface="Corporative"/>
              </a:rPr>
              <a:t> </a:t>
            </a:r>
            <a:r>
              <a:rPr lang="en-US" sz="3600" u="none" strike="noStrike" dirty="0" err="1">
                <a:solidFill>
                  <a:schemeClr val="bg1">
                    <a:lumMod val="95000"/>
                  </a:schemeClr>
                </a:solidFill>
                <a:latin typeface="Corporative"/>
                <a:ea typeface="Corporative"/>
                <a:cs typeface="Corporative"/>
                <a:sym typeface="Corporative"/>
              </a:rPr>
              <a:t>Özel</a:t>
            </a:r>
            <a:r>
              <a:rPr lang="en-US" sz="3600" u="none" strike="noStrike" dirty="0">
                <a:solidFill>
                  <a:schemeClr val="bg1">
                    <a:lumMod val="95000"/>
                  </a:schemeClr>
                </a:solidFill>
                <a:latin typeface="Corporative"/>
                <a:ea typeface="Corporative"/>
                <a:cs typeface="Corporative"/>
                <a:sym typeface="Corporative"/>
              </a:rPr>
              <a:t> </a:t>
            </a:r>
            <a:r>
              <a:rPr lang="en-US" sz="3600" u="none" strike="noStrike" dirty="0" err="1">
                <a:solidFill>
                  <a:schemeClr val="bg1">
                    <a:lumMod val="95000"/>
                  </a:schemeClr>
                </a:solidFill>
                <a:latin typeface="Corporative"/>
                <a:ea typeface="Corporative"/>
                <a:cs typeface="Corporative"/>
                <a:sym typeface="Corporative"/>
              </a:rPr>
              <a:t>Anlaşmalı</a:t>
            </a:r>
            <a:r>
              <a:rPr lang="tr-TR" sz="3600" u="none" strike="noStrike" dirty="0">
                <a:solidFill>
                  <a:schemeClr val="bg1">
                    <a:lumMod val="95000"/>
                  </a:schemeClr>
                </a:solidFill>
                <a:latin typeface="Corporative"/>
                <a:ea typeface="Corporative"/>
                <a:cs typeface="Corporative"/>
                <a:sym typeface="Corporative"/>
              </a:rPr>
              <a:t> </a:t>
            </a:r>
            <a:r>
              <a:rPr lang="en-US" sz="3600" u="none" strike="noStrike" dirty="0">
                <a:solidFill>
                  <a:schemeClr val="bg1">
                    <a:lumMod val="95000"/>
                  </a:schemeClr>
                </a:solidFill>
                <a:latin typeface="Corporative"/>
                <a:ea typeface="Corporative"/>
                <a:cs typeface="Corporative"/>
                <a:sym typeface="Corporative"/>
              </a:rPr>
              <a:t> </a:t>
            </a:r>
            <a:r>
              <a:rPr lang="en-US" sz="3600" u="none" strike="noStrike" dirty="0" err="1">
                <a:solidFill>
                  <a:schemeClr val="bg1">
                    <a:lumMod val="95000"/>
                  </a:schemeClr>
                </a:solidFill>
                <a:latin typeface="Corporative"/>
                <a:ea typeface="Corporative"/>
                <a:cs typeface="Corporative"/>
                <a:sym typeface="Corporative"/>
              </a:rPr>
              <a:t>Olduğu</a:t>
            </a:r>
            <a:r>
              <a:rPr lang="en-US" sz="3600" u="none" strike="noStrike" dirty="0">
                <a:solidFill>
                  <a:schemeClr val="bg1">
                    <a:lumMod val="95000"/>
                  </a:schemeClr>
                </a:solidFill>
                <a:latin typeface="Corporative"/>
                <a:ea typeface="Corporative"/>
                <a:cs typeface="Corporative"/>
                <a:sym typeface="Corporative"/>
              </a:rPr>
              <a:t> </a:t>
            </a:r>
            <a:r>
              <a:rPr lang="en-US" sz="3600" u="none" strike="noStrike" dirty="0" err="1">
                <a:solidFill>
                  <a:schemeClr val="bg1">
                    <a:lumMod val="95000"/>
                  </a:schemeClr>
                </a:solidFill>
                <a:latin typeface="Corporative"/>
                <a:ea typeface="Corporative"/>
                <a:cs typeface="Corporative"/>
                <a:sym typeface="Corporative"/>
              </a:rPr>
              <a:t>platformlar</a:t>
            </a:r>
            <a:endParaRPr lang="en-US" sz="3600" u="none" strike="noStrike" dirty="0">
              <a:solidFill>
                <a:schemeClr val="bg1">
                  <a:lumMod val="95000"/>
                </a:schemeClr>
              </a:solidFill>
              <a:latin typeface="Corporative"/>
              <a:ea typeface="Corporative"/>
              <a:cs typeface="Corporative"/>
              <a:sym typeface="Corporative"/>
            </a:endParaRPr>
          </a:p>
        </p:txBody>
      </p:sp>
      <p:sp>
        <p:nvSpPr>
          <p:cNvPr id="7" name="TextBox 7"/>
          <p:cNvSpPr txBox="1"/>
          <p:nvPr/>
        </p:nvSpPr>
        <p:spPr>
          <a:xfrm>
            <a:off x="482560" y="2776985"/>
            <a:ext cx="15925864" cy="631776"/>
          </a:xfrm>
          <a:prstGeom prst="rect">
            <a:avLst/>
          </a:prstGeom>
        </p:spPr>
        <p:txBody>
          <a:bodyPr lIns="0" tIns="0" rIns="0" bIns="0" rtlCol="0" anchor="t">
            <a:spAutoFit/>
          </a:bodyPr>
          <a:lstStyle/>
          <a:p>
            <a:pPr marL="421002" lvl="1" algn="l">
              <a:lnSpc>
                <a:spcPts val="5342"/>
              </a:lnSpc>
              <a:spcBef>
                <a:spcPct val="0"/>
              </a:spcBef>
            </a:pPr>
            <a:r>
              <a:rPr lang="tr-TR" sz="3899" u="none" strike="noStrike" dirty="0">
                <a:solidFill>
                  <a:srgbClr val="003865"/>
                </a:solidFill>
                <a:latin typeface="Clear Sans"/>
                <a:ea typeface="Clear Sans"/>
                <a:cs typeface="Clear Sans"/>
                <a:sym typeface="Clear Sans"/>
              </a:rPr>
              <a:t>2. </a:t>
            </a:r>
            <a:r>
              <a:rPr lang="en-US" sz="3899" u="none" strike="noStrike" dirty="0">
                <a:solidFill>
                  <a:srgbClr val="003865"/>
                </a:solidFill>
                <a:latin typeface="Clear Sans"/>
                <a:ea typeface="Clear Sans"/>
                <a:cs typeface="Clear Sans"/>
                <a:sym typeface="Clear Sans"/>
              </a:rPr>
              <a:t>SAGE</a:t>
            </a:r>
          </a:p>
        </p:txBody>
      </p:sp>
      <p:sp>
        <p:nvSpPr>
          <p:cNvPr id="8" name="TextBox 8"/>
          <p:cNvSpPr txBox="1"/>
          <p:nvPr/>
        </p:nvSpPr>
        <p:spPr>
          <a:xfrm>
            <a:off x="1028700" y="3797630"/>
            <a:ext cx="16479376" cy="6514714"/>
          </a:xfrm>
          <a:prstGeom prst="rect">
            <a:avLst/>
          </a:prstGeom>
        </p:spPr>
        <p:txBody>
          <a:bodyPr lIns="0" tIns="0" rIns="0" bIns="0" rtlCol="0" anchor="t">
            <a:spAutoFit/>
          </a:bodyPr>
          <a:lstStyle/>
          <a:p>
            <a:pPr algn="just">
              <a:lnSpc>
                <a:spcPts val="3699"/>
              </a:lnSpc>
            </a:pPr>
            <a:endParaRPr/>
          </a:p>
          <a:p>
            <a:pPr algn="just">
              <a:lnSpc>
                <a:spcPts val="3699"/>
              </a:lnSpc>
            </a:pPr>
            <a:r>
              <a:rPr lang="en-US" sz="2700">
                <a:solidFill>
                  <a:srgbClr val="003865"/>
                </a:solidFill>
                <a:latin typeface="Clear Sans"/>
                <a:ea typeface="Clear Sans"/>
                <a:cs typeface="Clear Sans"/>
                <a:sym typeface="Clear Sans"/>
              </a:rPr>
              <a:t>Yayınlarınızı ilgili dergilere gönderirken süreci kurumsal mail adresiniz </a:t>
            </a:r>
            <a:r>
              <a:rPr lang="en-US" sz="2700" b="1">
                <a:solidFill>
                  <a:srgbClr val="003865"/>
                </a:solidFill>
                <a:latin typeface="Clear Sans Bold"/>
                <a:ea typeface="Clear Sans Bold"/>
                <a:cs typeface="Clear Sans Bold"/>
                <a:sym typeface="Clear Sans Bold"/>
              </a:rPr>
              <a:t>(erciyes.edu.tr)</a:t>
            </a:r>
            <a:r>
              <a:rPr lang="en-US" sz="2700">
                <a:solidFill>
                  <a:srgbClr val="003865"/>
                </a:solidFill>
                <a:latin typeface="Clear Sans"/>
                <a:ea typeface="Clear Sans"/>
                <a:cs typeface="Clear Sans"/>
                <a:sym typeface="Clear Sans"/>
              </a:rPr>
              <a:t> ile yürütmeniz gerekmektedir.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Kabul Sonrası Süreç: </a:t>
            </a:r>
            <a:r>
              <a:rPr lang="en-US" sz="2700">
                <a:solidFill>
                  <a:srgbClr val="003865"/>
                </a:solidFill>
                <a:latin typeface="Clear Sans"/>
                <a:ea typeface="Clear Sans"/>
                <a:cs typeface="Clear Sans"/>
                <a:sym typeface="Clear Sans"/>
              </a:rPr>
              <a:t>Makaleniz yayımlanmak üzere kabul edildiğinde, SAGE üretim ekibi yazarla iletişime geçerek makaleyi "SAGE Choice" kapsamında açık erişim yapma seçeneği sunar.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Onay: </a:t>
            </a:r>
            <a:r>
              <a:rPr lang="en-US" sz="2700">
                <a:solidFill>
                  <a:srgbClr val="003865"/>
                </a:solidFill>
                <a:latin typeface="Clear Sans"/>
                <a:ea typeface="Clear Sans"/>
                <a:cs typeface="Clear Sans"/>
                <a:sym typeface="Clear Sans"/>
              </a:rPr>
              <a:t>Gelen formda veya portal üzerinden açık erişim tercihi yapıldığında, sistem yazarın kurumsal e-posta uzantısını (@erciyes.edu.tr) tanıyarak APC indirimi uygular.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r>
              <a:rPr lang="en-US" sz="2700" b="1">
                <a:solidFill>
                  <a:srgbClr val="003865"/>
                </a:solidFill>
                <a:latin typeface="Clear Sans Bold"/>
                <a:ea typeface="Clear Sans Bold"/>
                <a:cs typeface="Clear Sans Bold"/>
                <a:sym typeface="Clear Sans Bold"/>
              </a:rPr>
              <a:t>Sosyal Bilimlerde Öncü: </a:t>
            </a:r>
            <a:r>
              <a:rPr lang="en-US" sz="2700">
                <a:solidFill>
                  <a:srgbClr val="003865"/>
                </a:solidFill>
                <a:latin typeface="Clear Sans"/>
                <a:ea typeface="Clear Sans"/>
                <a:cs typeface="Clear Sans"/>
                <a:sym typeface="Clear Sans"/>
              </a:rPr>
              <a:t>Sosyal bilimler ve beşeri bilimlerde en yüksek etki faktörlü ve prestijli (Q1/Q2) dergilerin birçoğu SAGE bünyesindedir.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endParaRPr lang="en-US" sz="2700">
              <a:solidFill>
                <a:srgbClr val="003865"/>
              </a:solidFill>
              <a:latin typeface="Clear Sans"/>
              <a:ea typeface="Clear Sans"/>
              <a:cs typeface="Clear Sans"/>
              <a:sym typeface="Clear Sans"/>
            </a:endParaRPr>
          </a:p>
        </p:txBody>
      </p:sp>
      <p:sp>
        <p:nvSpPr>
          <p:cNvPr id="9" name="Freeform 9"/>
          <p:cNvSpPr/>
          <p:nvPr/>
        </p:nvSpPr>
        <p:spPr>
          <a:xfrm>
            <a:off x="12278471" y="2280174"/>
            <a:ext cx="5876351" cy="1126971"/>
          </a:xfrm>
          <a:custGeom>
            <a:avLst/>
            <a:gdLst/>
            <a:ahLst/>
            <a:cxnLst/>
            <a:rect l="l" t="t" r="r" b="b"/>
            <a:pathLst>
              <a:path w="5876351" h="1126971">
                <a:moveTo>
                  <a:pt x="0" y="0"/>
                </a:moveTo>
                <a:lnTo>
                  <a:pt x="5876351" y="0"/>
                </a:lnTo>
                <a:lnTo>
                  <a:pt x="5876351" y="1126971"/>
                </a:lnTo>
                <a:lnTo>
                  <a:pt x="0" y="1126971"/>
                </a:lnTo>
                <a:lnTo>
                  <a:pt x="0" y="0"/>
                </a:lnTo>
                <a:close/>
              </a:path>
            </a:pathLst>
          </a:custGeom>
          <a:blipFill>
            <a:blip r:embed="rId3"/>
            <a:stretch>
              <a:fillRect/>
            </a:stretch>
          </a:blipFill>
        </p:spPr>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246764"/>
            <a:ext cx="17653040" cy="811119"/>
          </a:xfrm>
          <a:prstGeom prst="rect">
            <a:avLst/>
          </a:prstGeom>
        </p:spPr>
        <p:txBody>
          <a:bodyPr wrap="square" lIns="0" tIns="0" rIns="0" bIns="0" rtlCol="0" anchor="t">
            <a:spAutoFit/>
          </a:bodyPr>
          <a:lstStyle/>
          <a:p>
            <a:pPr marL="0" lvl="0" indent="0">
              <a:lnSpc>
                <a:spcPts val="7488"/>
              </a:lnSpc>
              <a:spcBef>
                <a:spcPct val="0"/>
              </a:spcBef>
            </a:pPr>
            <a:r>
              <a:rPr lang="en-US" sz="4000" u="none" strike="noStrike" dirty="0">
                <a:solidFill>
                  <a:schemeClr val="bg1">
                    <a:lumMod val="95000"/>
                  </a:schemeClr>
                </a:solidFill>
                <a:latin typeface="Corporative"/>
                <a:ea typeface="Corporative"/>
                <a:cs typeface="Corporative"/>
                <a:sym typeface="Corporative"/>
              </a:rPr>
              <a:t>2.2. </a:t>
            </a:r>
            <a:r>
              <a:rPr lang="en-US" sz="4000" u="none" strike="noStrike" dirty="0" err="1">
                <a:solidFill>
                  <a:schemeClr val="bg1">
                    <a:lumMod val="95000"/>
                  </a:schemeClr>
                </a:solidFill>
                <a:latin typeface="Corporative"/>
                <a:ea typeface="Corporative"/>
                <a:cs typeface="Corporative"/>
                <a:sym typeface="Corporative"/>
              </a:rPr>
              <a:t>Erciyes</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Üniversitesi'ni</a:t>
            </a:r>
            <a:r>
              <a:rPr lang="tr-TR" sz="4000" u="none" strike="noStrike" dirty="0">
                <a:solidFill>
                  <a:schemeClr val="bg1">
                    <a:lumMod val="95000"/>
                  </a:schemeClr>
                </a:solidFill>
                <a:latin typeface="Corporative"/>
                <a:ea typeface="Corporative"/>
                <a:cs typeface="Corporative"/>
                <a:sym typeface="Corporative"/>
              </a:rPr>
              <a:t>n </a:t>
            </a:r>
            <a:r>
              <a:rPr lang="en-US" sz="4000" u="none" strike="noStrike" dirty="0" err="1">
                <a:solidFill>
                  <a:schemeClr val="bg1">
                    <a:lumMod val="95000"/>
                  </a:schemeClr>
                </a:solidFill>
                <a:latin typeface="Corporative"/>
                <a:ea typeface="Corporative"/>
                <a:cs typeface="Corporative"/>
                <a:sym typeface="Corporative"/>
              </a:rPr>
              <a:t>Özel</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Anlaşmalı</a:t>
            </a:r>
            <a:r>
              <a:rPr lang="en-US" sz="4000" u="none" strike="noStrike" dirty="0">
                <a:solidFill>
                  <a:schemeClr val="bg1">
                    <a:lumMod val="95000"/>
                  </a:schemeClr>
                </a:solidFill>
                <a:latin typeface="Corporative"/>
                <a:ea typeface="Corporative"/>
                <a:cs typeface="Corporative"/>
                <a:sym typeface="Corporative"/>
              </a:rPr>
              <a:t> </a:t>
            </a:r>
            <a:r>
              <a:rPr lang="en-US" sz="4000" u="none" strike="noStrike" dirty="0" err="1">
                <a:solidFill>
                  <a:schemeClr val="bg1">
                    <a:lumMod val="95000"/>
                  </a:schemeClr>
                </a:solidFill>
                <a:latin typeface="Corporative"/>
                <a:ea typeface="Corporative"/>
                <a:cs typeface="Corporative"/>
                <a:sym typeface="Corporative"/>
              </a:rPr>
              <a:t>Olduğu</a:t>
            </a:r>
            <a:r>
              <a:rPr lang="en-US" sz="4000" u="none" strike="noStrike" dirty="0">
                <a:solidFill>
                  <a:schemeClr val="bg1">
                    <a:lumMod val="95000"/>
                  </a:schemeClr>
                </a:solidFill>
                <a:latin typeface="Corporative"/>
                <a:ea typeface="Corporative"/>
                <a:cs typeface="Corporative"/>
                <a:sym typeface="Corporative"/>
              </a:rPr>
              <a:t> </a:t>
            </a:r>
            <a:r>
              <a:rPr lang="tr-TR" sz="4000" dirty="0" err="1">
                <a:solidFill>
                  <a:schemeClr val="bg1">
                    <a:lumMod val="95000"/>
                  </a:schemeClr>
                </a:solidFill>
                <a:latin typeface="Corporative"/>
                <a:ea typeface="Corporative"/>
                <a:cs typeface="Corporative"/>
                <a:sym typeface="Corporative"/>
              </a:rPr>
              <a:t>P</a:t>
            </a:r>
            <a:r>
              <a:rPr lang="en-US" sz="4000" u="none" strike="noStrike" dirty="0" err="1">
                <a:solidFill>
                  <a:schemeClr val="bg1">
                    <a:lumMod val="95000"/>
                  </a:schemeClr>
                </a:solidFill>
                <a:latin typeface="Corporative"/>
                <a:ea typeface="Corporative"/>
                <a:cs typeface="Corporative"/>
                <a:sym typeface="Corporative"/>
              </a:rPr>
              <a:t>latformlar</a:t>
            </a:r>
            <a:endParaRPr lang="en-US" sz="4000" u="none" strike="noStrike" dirty="0">
              <a:solidFill>
                <a:schemeClr val="bg1">
                  <a:lumMod val="95000"/>
                </a:schemeClr>
              </a:solidFill>
              <a:latin typeface="Corporative"/>
              <a:ea typeface="Corporative"/>
              <a:cs typeface="Corporative"/>
              <a:sym typeface="Corporative"/>
            </a:endParaRPr>
          </a:p>
        </p:txBody>
      </p:sp>
      <p:sp>
        <p:nvSpPr>
          <p:cNvPr id="7" name="TextBox 7"/>
          <p:cNvSpPr txBox="1"/>
          <p:nvPr/>
        </p:nvSpPr>
        <p:spPr>
          <a:xfrm>
            <a:off x="482560" y="2776985"/>
            <a:ext cx="15925864" cy="658695"/>
          </a:xfrm>
          <a:prstGeom prst="rect">
            <a:avLst/>
          </a:prstGeom>
        </p:spPr>
        <p:txBody>
          <a:bodyPr lIns="0" tIns="0" rIns="0" bIns="0" rtlCol="0" anchor="t">
            <a:spAutoFit/>
          </a:bodyPr>
          <a:lstStyle/>
          <a:p>
            <a:pPr algn="l">
              <a:lnSpc>
                <a:spcPts val="5342"/>
              </a:lnSpc>
              <a:spcBef>
                <a:spcPct val="0"/>
              </a:spcBef>
            </a:pPr>
            <a:r>
              <a:rPr lang="en-US" sz="3899" dirty="0" err="1">
                <a:solidFill>
                  <a:srgbClr val="003865"/>
                </a:solidFill>
                <a:latin typeface="Clear Sans"/>
                <a:ea typeface="Clear Sans"/>
                <a:cs typeface="Clear Sans"/>
                <a:sym typeface="Clear Sans"/>
              </a:rPr>
              <a:t>Tüm</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anlaşmalar</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için</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geçerli</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olan</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önemli</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noktalar</a:t>
            </a:r>
            <a:r>
              <a:rPr lang="en-US" sz="3899" dirty="0">
                <a:solidFill>
                  <a:srgbClr val="003865"/>
                </a:solidFill>
                <a:latin typeface="Clear Sans"/>
                <a:ea typeface="Clear Sans"/>
                <a:cs typeface="Clear Sans"/>
                <a:sym typeface="Clear Sans"/>
              </a:rPr>
              <a:t>:</a:t>
            </a:r>
          </a:p>
        </p:txBody>
      </p:sp>
      <p:sp>
        <p:nvSpPr>
          <p:cNvPr id="8" name="TextBox 8"/>
          <p:cNvSpPr txBox="1"/>
          <p:nvPr/>
        </p:nvSpPr>
        <p:spPr>
          <a:xfrm>
            <a:off x="1028700" y="4086182"/>
            <a:ext cx="15680684" cy="5312506"/>
          </a:xfrm>
          <a:prstGeom prst="rect">
            <a:avLst/>
          </a:prstGeom>
        </p:spPr>
        <p:txBody>
          <a:bodyPr lIns="0" tIns="0" rIns="0" bIns="0" rtlCol="0" anchor="t">
            <a:spAutoFit/>
          </a:bodyPr>
          <a:lstStyle/>
          <a:p>
            <a:pPr algn="just">
              <a:lnSpc>
                <a:spcPts val="3519"/>
              </a:lnSpc>
            </a:pPr>
            <a:r>
              <a:rPr lang="en-US" sz="2569" b="1">
                <a:solidFill>
                  <a:srgbClr val="003865"/>
                </a:solidFill>
                <a:latin typeface="Clear Sans Bold"/>
                <a:ea typeface="Clear Sans Bold"/>
                <a:cs typeface="Clear Sans Bold"/>
                <a:sym typeface="Clear Sans Bold"/>
              </a:rPr>
              <a:t>Tüm anlaşmalar için geçerli olan önemli noktalar:</a:t>
            </a:r>
          </a:p>
          <a:p>
            <a:pPr algn="just">
              <a:lnSpc>
                <a:spcPts val="3519"/>
              </a:lnSpc>
            </a:pPr>
            <a:r>
              <a:rPr lang="en-US" sz="2569">
                <a:solidFill>
                  <a:srgbClr val="003865"/>
                </a:solidFill>
                <a:latin typeface="Clear Sans"/>
                <a:ea typeface="Clear Sans"/>
                <a:cs typeface="Clear Sans"/>
                <a:sym typeface="Clear Sans"/>
              </a:rPr>
              <a:t>Makalenin kabul tarihinden sonra sistem üzerinden "Açık Erişim" seçeneğinin işaretlenmesi.</a:t>
            </a:r>
          </a:p>
          <a:p>
            <a:pPr algn="just">
              <a:lnSpc>
                <a:spcPts val="3519"/>
              </a:lnSpc>
            </a:pPr>
            <a:endParaRPr lang="en-US" sz="2569">
              <a:solidFill>
                <a:srgbClr val="003865"/>
              </a:solidFill>
              <a:latin typeface="Clear Sans"/>
              <a:ea typeface="Clear Sans"/>
              <a:cs typeface="Clear Sans"/>
              <a:sym typeface="Clear Sans"/>
            </a:endParaRPr>
          </a:p>
          <a:p>
            <a:pPr algn="just">
              <a:lnSpc>
                <a:spcPts val="3519"/>
              </a:lnSpc>
            </a:pPr>
            <a:r>
              <a:rPr lang="en-US" sz="2569">
                <a:solidFill>
                  <a:srgbClr val="003865"/>
                </a:solidFill>
                <a:latin typeface="Clear Sans"/>
                <a:ea typeface="Clear Sans"/>
                <a:cs typeface="Clear Sans"/>
                <a:sym typeface="Clear Sans"/>
              </a:rPr>
              <a:t>Kota Durumu: Çoğu anlaşma "ilk gelen ilk yararlanır" prensibine göre yıllık bir kontenjanla sınırlıdır.</a:t>
            </a:r>
          </a:p>
          <a:p>
            <a:pPr algn="just">
              <a:lnSpc>
                <a:spcPts val="3519"/>
              </a:lnSpc>
            </a:pPr>
            <a:endParaRPr lang="en-US" sz="2569">
              <a:solidFill>
                <a:srgbClr val="003865"/>
              </a:solidFill>
              <a:latin typeface="Clear Sans"/>
              <a:ea typeface="Clear Sans"/>
              <a:cs typeface="Clear Sans"/>
              <a:sym typeface="Clear Sans"/>
            </a:endParaRPr>
          </a:p>
          <a:p>
            <a:pPr algn="just">
              <a:lnSpc>
                <a:spcPts val="3519"/>
              </a:lnSpc>
            </a:pPr>
            <a:r>
              <a:rPr lang="en-US" sz="2569">
                <a:solidFill>
                  <a:srgbClr val="003865"/>
                </a:solidFill>
                <a:latin typeface="Clear Sans"/>
                <a:ea typeface="Clear Sans"/>
                <a:cs typeface="Clear Sans"/>
                <a:sym typeface="Clear Sans"/>
              </a:rPr>
              <a:t>Kurumsal E-posta: Başvurularda mutlaka üniversite uzantılı e-posta adresi kullanılmalıdır.</a:t>
            </a:r>
          </a:p>
          <a:p>
            <a:pPr algn="just">
              <a:lnSpc>
                <a:spcPts val="3519"/>
              </a:lnSpc>
            </a:pPr>
            <a:endParaRPr lang="en-US" sz="2569">
              <a:solidFill>
                <a:srgbClr val="003865"/>
              </a:solidFill>
              <a:latin typeface="Clear Sans"/>
              <a:ea typeface="Clear Sans"/>
              <a:cs typeface="Clear Sans"/>
              <a:sym typeface="Clear Sans"/>
            </a:endParaRPr>
          </a:p>
          <a:p>
            <a:pPr algn="just">
              <a:lnSpc>
                <a:spcPts val="3519"/>
              </a:lnSpc>
            </a:pPr>
            <a:r>
              <a:rPr lang="en-US" sz="2569">
                <a:solidFill>
                  <a:srgbClr val="003865"/>
                </a:solidFill>
                <a:latin typeface="Clear Sans"/>
                <a:ea typeface="Clear Sans"/>
                <a:cs typeface="Clear Sans"/>
                <a:sym typeface="Clear Sans"/>
              </a:rPr>
              <a:t>Dergi Listeleri: Hangi dergilerin desteklendiği TÜBİTAK ULAKBİM EKUAL sayfasından ya da Kütüphanemizin web sayfasından kontrol edilmelidir.</a:t>
            </a:r>
          </a:p>
          <a:p>
            <a:pPr algn="just">
              <a:lnSpc>
                <a:spcPts val="3519"/>
              </a:lnSpc>
            </a:pPr>
            <a:endParaRPr lang="en-US" sz="2569">
              <a:solidFill>
                <a:srgbClr val="003865"/>
              </a:solidFill>
              <a:latin typeface="Clear Sans"/>
              <a:ea typeface="Clear Sans"/>
              <a:cs typeface="Clear Sans"/>
              <a:sym typeface="Clear Sans"/>
            </a:endParaRPr>
          </a:p>
          <a:p>
            <a:pPr algn="just">
              <a:lnSpc>
                <a:spcPts val="3519"/>
              </a:lnSpc>
            </a:pPr>
            <a:r>
              <a:rPr lang="en-US" sz="2569">
                <a:solidFill>
                  <a:srgbClr val="003865"/>
                </a:solidFill>
                <a:latin typeface="Clear Sans"/>
                <a:ea typeface="Clear Sans"/>
                <a:cs typeface="Clear Sans"/>
                <a:sym typeface="Clear Sans"/>
              </a:rPr>
              <a:t>Yardım: Anlaşmalar için TÜBİTAK ULAKBİM EKUAL sayfasından veya Üniversitemiz Kütüphanesi ile iletişime geçebilirsiniz.</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1" name="Resim 10">
            <a:extLst>
              <a:ext uri="{FF2B5EF4-FFF2-40B4-BE49-F238E27FC236}">
                <a16:creationId xmlns:a16="http://schemas.microsoft.com/office/drawing/2014/main" id="{182ECFF9-04B8-6210-8916-87A36B94E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kdörtgen 14"/>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348322"/>
            <a:ext cx="17025516" cy="861390"/>
          </a:xfrm>
          <a:prstGeom prst="rect">
            <a:avLst/>
          </a:prstGeom>
        </p:spPr>
        <p:txBody>
          <a:bodyPr lIns="0" tIns="0" rIns="0" bIns="0" rtlCol="0" anchor="t">
            <a:spAutoFit/>
          </a:bodyPr>
          <a:lstStyle/>
          <a:p>
            <a:pPr marL="0" lvl="0" indent="0" algn="just">
              <a:lnSpc>
                <a:spcPts val="7488"/>
              </a:lnSpc>
              <a:spcBef>
                <a:spcPct val="0"/>
              </a:spcBef>
            </a:pPr>
            <a:r>
              <a:rPr lang="en-US" sz="4800" u="none" strike="noStrike" dirty="0">
                <a:solidFill>
                  <a:schemeClr val="bg1">
                    <a:lumMod val="95000"/>
                  </a:schemeClr>
                </a:solidFill>
                <a:latin typeface="Corporative"/>
                <a:ea typeface="Corporative"/>
                <a:cs typeface="Corporative"/>
                <a:sym typeface="Corporative"/>
              </a:rPr>
              <a:t>2.3. </a:t>
            </a:r>
            <a:r>
              <a:rPr lang="en-US" sz="4800" u="none" strike="noStrike" dirty="0" err="1">
                <a:solidFill>
                  <a:schemeClr val="bg1">
                    <a:lumMod val="95000"/>
                  </a:schemeClr>
                </a:solidFill>
                <a:latin typeface="Corporative"/>
                <a:ea typeface="Corporative"/>
                <a:cs typeface="Corporative"/>
                <a:sym typeface="Corporative"/>
              </a:rPr>
              <a:t>Erü</a:t>
            </a:r>
            <a:r>
              <a:rPr lang="en-US" sz="4800" u="none" strike="noStrike" dirty="0">
                <a:solidFill>
                  <a:schemeClr val="bg1">
                    <a:lumMod val="95000"/>
                  </a:schemeClr>
                </a:solidFill>
                <a:latin typeface="Corporative"/>
                <a:ea typeface="Corporative"/>
                <a:cs typeface="Corporative"/>
                <a:sym typeface="Corporative"/>
              </a:rPr>
              <a:t> BAP (</a:t>
            </a:r>
            <a:r>
              <a:rPr lang="en-US" sz="4800" u="none" strike="noStrike" dirty="0" err="1">
                <a:solidFill>
                  <a:schemeClr val="bg1">
                    <a:lumMod val="95000"/>
                  </a:schemeClr>
                </a:solidFill>
                <a:latin typeface="Corporative"/>
                <a:ea typeface="Corporative"/>
                <a:cs typeface="Corporative"/>
                <a:sym typeface="Corporative"/>
              </a:rPr>
              <a:t>Bilimsel</a:t>
            </a:r>
            <a:r>
              <a:rPr lang="en-US" sz="4800" u="none" strike="noStrike" dirty="0">
                <a:solidFill>
                  <a:schemeClr val="bg1">
                    <a:lumMod val="95000"/>
                  </a:schemeClr>
                </a:solidFill>
                <a:latin typeface="Corporative"/>
                <a:ea typeface="Corporative"/>
                <a:cs typeface="Corporative"/>
                <a:sym typeface="Corporative"/>
              </a:rPr>
              <a:t> </a:t>
            </a:r>
            <a:r>
              <a:rPr lang="en-US" sz="4800" u="none" strike="noStrike" dirty="0" err="1">
                <a:solidFill>
                  <a:schemeClr val="bg1">
                    <a:lumMod val="95000"/>
                  </a:schemeClr>
                </a:solidFill>
                <a:latin typeface="Corporative"/>
                <a:ea typeface="Corporative"/>
                <a:cs typeface="Corporative"/>
                <a:sym typeface="Corporative"/>
              </a:rPr>
              <a:t>Araştırma</a:t>
            </a:r>
            <a:r>
              <a:rPr lang="en-US" sz="4800" u="none" strike="noStrike" dirty="0">
                <a:solidFill>
                  <a:schemeClr val="bg1">
                    <a:lumMod val="95000"/>
                  </a:schemeClr>
                </a:solidFill>
                <a:latin typeface="Corporative"/>
                <a:ea typeface="Corporative"/>
                <a:cs typeface="Corporative"/>
                <a:sym typeface="Corporative"/>
              </a:rPr>
              <a:t> </a:t>
            </a:r>
            <a:r>
              <a:rPr lang="en-US" sz="4800" u="none" strike="noStrike" dirty="0" err="1">
                <a:solidFill>
                  <a:schemeClr val="bg1">
                    <a:lumMod val="95000"/>
                  </a:schemeClr>
                </a:solidFill>
                <a:latin typeface="Corporative"/>
                <a:ea typeface="Corporative"/>
                <a:cs typeface="Corporative"/>
                <a:sym typeface="Corporative"/>
              </a:rPr>
              <a:t>Projesi</a:t>
            </a:r>
            <a:r>
              <a:rPr lang="en-US" sz="4800" u="none" strike="noStrike" dirty="0">
                <a:solidFill>
                  <a:schemeClr val="bg1">
                    <a:lumMod val="95000"/>
                  </a:schemeClr>
                </a:solidFill>
                <a:latin typeface="Corporative"/>
                <a:ea typeface="Corporative"/>
                <a:cs typeface="Corporative"/>
                <a:sym typeface="Corporative"/>
              </a:rPr>
              <a:t>)</a:t>
            </a:r>
          </a:p>
        </p:txBody>
      </p:sp>
      <p:sp>
        <p:nvSpPr>
          <p:cNvPr id="7" name="TextBox 7"/>
          <p:cNvSpPr txBox="1"/>
          <p:nvPr/>
        </p:nvSpPr>
        <p:spPr>
          <a:xfrm>
            <a:off x="482560" y="2776985"/>
            <a:ext cx="15925864" cy="658695"/>
          </a:xfrm>
          <a:prstGeom prst="rect">
            <a:avLst/>
          </a:prstGeom>
        </p:spPr>
        <p:txBody>
          <a:bodyPr lIns="0" tIns="0" rIns="0" bIns="0" rtlCol="0" anchor="t">
            <a:spAutoFit/>
          </a:bodyPr>
          <a:lstStyle/>
          <a:p>
            <a:pPr algn="l">
              <a:lnSpc>
                <a:spcPts val="5342"/>
              </a:lnSpc>
              <a:spcBef>
                <a:spcPct val="0"/>
              </a:spcBef>
            </a:pPr>
            <a:r>
              <a:rPr lang="en-US" sz="3899">
                <a:solidFill>
                  <a:srgbClr val="003865"/>
                </a:solidFill>
                <a:latin typeface="Clear Sans"/>
                <a:ea typeface="Clear Sans"/>
                <a:cs typeface="Clear Sans"/>
                <a:sym typeface="Clear Sans"/>
              </a:rPr>
              <a:t>Projeler Kapsamında Açık Erişim Yayın Desteği Uygulaması</a:t>
            </a:r>
          </a:p>
        </p:txBody>
      </p:sp>
      <p:sp>
        <p:nvSpPr>
          <p:cNvPr id="8" name="TextBox 8"/>
          <p:cNvSpPr txBox="1"/>
          <p:nvPr/>
        </p:nvSpPr>
        <p:spPr>
          <a:xfrm>
            <a:off x="482560" y="4032015"/>
            <a:ext cx="17189658" cy="2933780"/>
          </a:xfrm>
          <a:prstGeom prst="rect">
            <a:avLst/>
          </a:prstGeom>
        </p:spPr>
        <p:txBody>
          <a:bodyPr lIns="0" tIns="0" rIns="0" bIns="0" rtlCol="0" anchor="t">
            <a:spAutoFit/>
          </a:bodyPr>
          <a:lstStyle/>
          <a:p>
            <a:pPr algn="just">
              <a:lnSpc>
                <a:spcPts val="5184"/>
              </a:lnSpc>
            </a:pPr>
            <a:r>
              <a:rPr lang="en-US" sz="2700">
                <a:solidFill>
                  <a:srgbClr val="003865"/>
                </a:solidFill>
                <a:latin typeface="Clear Sans"/>
                <a:ea typeface="Clear Sans"/>
                <a:cs typeface="Clear Sans"/>
                <a:sym typeface="Clear Sans"/>
              </a:rPr>
              <a:t>Tam metin özgün araştırma (original article) ya da derleme (review) olmak üzere Tabloda verilen ve dergi dilimlerine göre tanımlanan bütçe açık erişim yayın desteği olarak proje başvuru aşamasında ya da ek bütçe talebi ile proje bütçesine eklenebilir.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endParaRPr lang="en-US" sz="2700">
              <a:solidFill>
                <a:srgbClr val="003865"/>
              </a:solidFill>
              <a:latin typeface="Clear Sans"/>
              <a:ea typeface="Clear Sans"/>
              <a:cs typeface="Clear Sans"/>
              <a:sym typeface="Clear Sans"/>
            </a:endParaRPr>
          </a:p>
        </p:txBody>
      </p:sp>
      <p:sp>
        <p:nvSpPr>
          <p:cNvPr id="9" name="Freeform 9"/>
          <p:cNvSpPr/>
          <p:nvPr/>
        </p:nvSpPr>
        <p:spPr>
          <a:xfrm>
            <a:off x="14032623" y="6469962"/>
            <a:ext cx="3639595" cy="1043970"/>
          </a:xfrm>
          <a:custGeom>
            <a:avLst/>
            <a:gdLst/>
            <a:ahLst/>
            <a:cxnLst/>
            <a:rect l="l" t="t" r="r" b="b"/>
            <a:pathLst>
              <a:path w="3639595" h="1043970">
                <a:moveTo>
                  <a:pt x="0" y="0"/>
                </a:moveTo>
                <a:lnTo>
                  <a:pt x="3639595" y="0"/>
                </a:lnTo>
                <a:lnTo>
                  <a:pt x="3639595" y="1043970"/>
                </a:lnTo>
                <a:lnTo>
                  <a:pt x="0" y="1043970"/>
                </a:lnTo>
                <a:lnTo>
                  <a:pt x="0" y="0"/>
                </a:lnTo>
                <a:close/>
              </a:path>
            </a:pathLst>
          </a:custGeom>
          <a:blipFill>
            <a:blip r:embed="rId4"/>
            <a:stretch>
              <a:fillRect/>
            </a:stretch>
          </a:blipFill>
        </p:spPr>
      </p:sp>
      <p:grpSp>
        <p:nvGrpSpPr>
          <p:cNvPr id="10" name="Group 10"/>
          <p:cNvGrpSpPr/>
          <p:nvPr/>
        </p:nvGrpSpPr>
        <p:grpSpPr>
          <a:xfrm>
            <a:off x="1564027" y="6469962"/>
            <a:ext cx="12731735" cy="3211248"/>
            <a:chOff x="0" y="0"/>
            <a:chExt cx="16975646" cy="4281664"/>
          </a:xfrm>
        </p:grpSpPr>
        <p:sp>
          <p:nvSpPr>
            <p:cNvPr id="11" name="Freeform 11"/>
            <p:cNvSpPr/>
            <p:nvPr/>
          </p:nvSpPr>
          <p:spPr>
            <a:xfrm>
              <a:off x="0" y="0"/>
              <a:ext cx="5231585" cy="2880266"/>
            </a:xfrm>
            <a:custGeom>
              <a:avLst/>
              <a:gdLst/>
              <a:ahLst/>
              <a:cxnLst/>
              <a:rect l="l" t="t" r="r" b="b"/>
              <a:pathLst>
                <a:path w="5231585" h="2880266">
                  <a:moveTo>
                    <a:pt x="0" y="0"/>
                  </a:moveTo>
                  <a:lnTo>
                    <a:pt x="5231585" y="0"/>
                  </a:lnTo>
                  <a:lnTo>
                    <a:pt x="5231585" y="2880266"/>
                  </a:lnTo>
                  <a:lnTo>
                    <a:pt x="0" y="2880266"/>
                  </a:lnTo>
                  <a:lnTo>
                    <a:pt x="0" y="0"/>
                  </a:lnTo>
                  <a:close/>
                </a:path>
              </a:pathLst>
            </a:custGeom>
            <a:blipFill>
              <a:blip r:embed="rId5"/>
              <a:stretch>
                <a:fillRect t="-387" b="-387"/>
              </a:stretch>
            </a:blipFill>
          </p:spPr>
        </p:sp>
        <p:sp>
          <p:nvSpPr>
            <p:cNvPr id="12" name="Freeform 12"/>
            <p:cNvSpPr/>
            <p:nvPr/>
          </p:nvSpPr>
          <p:spPr>
            <a:xfrm>
              <a:off x="11796545" y="913988"/>
              <a:ext cx="5179101" cy="3367676"/>
            </a:xfrm>
            <a:custGeom>
              <a:avLst/>
              <a:gdLst/>
              <a:ahLst/>
              <a:cxnLst/>
              <a:rect l="l" t="t" r="r" b="b"/>
              <a:pathLst>
                <a:path w="5179101" h="3367676">
                  <a:moveTo>
                    <a:pt x="0" y="0"/>
                  </a:moveTo>
                  <a:lnTo>
                    <a:pt x="5179101" y="0"/>
                  </a:lnTo>
                  <a:lnTo>
                    <a:pt x="5179101" y="3367676"/>
                  </a:lnTo>
                  <a:lnTo>
                    <a:pt x="0" y="3367676"/>
                  </a:lnTo>
                  <a:lnTo>
                    <a:pt x="0" y="0"/>
                  </a:lnTo>
                  <a:close/>
                </a:path>
              </a:pathLst>
            </a:custGeom>
            <a:blipFill>
              <a:blip r:embed="rId6"/>
              <a:stretch>
                <a:fillRect t="-387" b="-387"/>
              </a:stretch>
            </a:blipFill>
          </p:spPr>
        </p:sp>
        <p:sp>
          <p:nvSpPr>
            <p:cNvPr id="13" name="Freeform 13"/>
            <p:cNvSpPr/>
            <p:nvPr/>
          </p:nvSpPr>
          <p:spPr>
            <a:xfrm>
              <a:off x="5394880" y="1808756"/>
              <a:ext cx="3235383" cy="2143020"/>
            </a:xfrm>
            <a:custGeom>
              <a:avLst/>
              <a:gdLst/>
              <a:ahLst/>
              <a:cxnLst/>
              <a:rect l="l" t="t" r="r" b="b"/>
              <a:pathLst>
                <a:path w="3235383" h="2143020">
                  <a:moveTo>
                    <a:pt x="0" y="0"/>
                  </a:moveTo>
                  <a:lnTo>
                    <a:pt x="3235383" y="0"/>
                  </a:lnTo>
                  <a:lnTo>
                    <a:pt x="3235383" y="2143020"/>
                  </a:lnTo>
                  <a:lnTo>
                    <a:pt x="0" y="2143020"/>
                  </a:lnTo>
                  <a:lnTo>
                    <a:pt x="0" y="0"/>
                  </a:lnTo>
                  <a:close/>
                </a:path>
              </a:pathLst>
            </a:custGeom>
            <a:blipFill>
              <a:blip r:embed="rId7"/>
              <a:stretch>
                <a:fillRect t="-387" b="-387"/>
              </a:stretch>
            </a:blipFill>
          </p:spPr>
        </p:sp>
        <p:sp>
          <p:nvSpPr>
            <p:cNvPr id="14" name="Freeform 14"/>
            <p:cNvSpPr/>
            <p:nvPr/>
          </p:nvSpPr>
          <p:spPr>
            <a:xfrm>
              <a:off x="7881514" y="332402"/>
              <a:ext cx="4595303" cy="1163172"/>
            </a:xfrm>
            <a:custGeom>
              <a:avLst/>
              <a:gdLst/>
              <a:ahLst/>
              <a:cxnLst/>
              <a:rect l="l" t="t" r="r" b="b"/>
              <a:pathLst>
                <a:path w="4595303" h="1163172">
                  <a:moveTo>
                    <a:pt x="0" y="0"/>
                  </a:moveTo>
                  <a:lnTo>
                    <a:pt x="4595303" y="0"/>
                  </a:lnTo>
                  <a:lnTo>
                    <a:pt x="4595303" y="1163171"/>
                  </a:lnTo>
                  <a:lnTo>
                    <a:pt x="0" y="1163171"/>
                  </a:lnTo>
                  <a:lnTo>
                    <a:pt x="0" y="0"/>
                  </a:lnTo>
                  <a:close/>
                </a:path>
              </a:pathLst>
            </a:custGeom>
            <a:blipFill>
              <a:blip r:embed="rId8"/>
              <a:stretch>
                <a:fillRect l="-10754" t="-98492" b="-64040"/>
              </a:stretch>
            </a:blipFill>
          </p:spPr>
        </p:sp>
      </p:grpSp>
      <p:pic>
        <p:nvPicPr>
          <p:cNvPr id="16" name="Resim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7" name="Resim 16">
            <a:extLst>
              <a:ext uri="{FF2B5EF4-FFF2-40B4-BE49-F238E27FC236}">
                <a16:creationId xmlns:a16="http://schemas.microsoft.com/office/drawing/2014/main" id="{182ECFF9-04B8-6210-8916-87A36B94E8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52990" y="366526"/>
            <a:ext cx="17025516" cy="861390"/>
          </a:xfrm>
          <a:prstGeom prst="rect">
            <a:avLst/>
          </a:prstGeom>
        </p:spPr>
        <p:txBody>
          <a:bodyPr lIns="0" tIns="0" rIns="0" bIns="0" rtlCol="0" anchor="t">
            <a:spAutoFit/>
          </a:bodyPr>
          <a:lstStyle/>
          <a:p>
            <a:pPr marL="0" lvl="0" indent="0" algn="just">
              <a:lnSpc>
                <a:spcPts val="7488"/>
              </a:lnSpc>
              <a:spcBef>
                <a:spcPct val="0"/>
              </a:spcBef>
            </a:pPr>
            <a:r>
              <a:rPr lang="en-US" sz="4800" u="none" strike="noStrike" dirty="0">
                <a:solidFill>
                  <a:schemeClr val="bg1">
                    <a:lumMod val="95000"/>
                  </a:schemeClr>
                </a:solidFill>
                <a:latin typeface="Corporative"/>
                <a:ea typeface="Corporative"/>
                <a:cs typeface="Corporative"/>
                <a:sym typeface="Corporative"/>
              </a:rPr>
              <a:t>2.3. </a:t>
            </a:r>
            <a:r>
              <a:rPr lang="en-US" sz="4800" u="none" strike="noStrike" dirty="0" err="1">
                <a:solidFill>
                  <a:schemeClr val="bg1">
                    <a:lumMod val="95000"/>
                  </a:schemeClr>
                </a:solidFill>
                <a:latin typeface="Corporative"/>
                <a:ea typeface="Corporative"/>
                <a:cs typeface="Corporative"/>
                <a:sym typeface="Corporative"/>
              </a:rPr>
              <a:t>Erü</a:t>
            </a:r>
            <a:r>
              <a:rPr lang="en-US" sz="4800" u="none" strike="noStrike" dirty="0">
                <a:solidFill>
                  <a:schemeClr val="bg1">
                    <a:lumMod val="95000"/>
                  </a:schemeClr>
                </a:solidFill>
                <a:latin typeface="Corporative"/>
                <a:ea typeface="Corporative"/>
                <a:cs typeface="Corporative"/>
                <a:sym typeface="Corporative"/>
              </a:rPr>
              <a:t> BAP (</a:t>
            </a:r>
            <a:r>
              <a:rPr lang="en-US" sz="4800" u="none" strike="noStrike" dirty="0" err="1">
                <a:solidFill>
                  <a:schemeClr val="bg1">
                    <a:lumMod val="95000"/>
                  </a:schemeClr>
                </a:solidFill>
                <a:latin typeface="Corporative"/>
                <a:ea typeface="Corporative"/>
                <a:cs typeface="Corporative"/>
                <a:sym typeface="Corporative"/>
              </a:rPr>
              <a:t>Bilimsel</a:t>
            </a:r>
            <a:r>
              <a:rPr lang="en-US" sz="4800" u="none" strike="noStrike" dirty="0">
                <a:solidFill>
                  <a:schemeClr val="bg1">
                    <a:lumMod val="95000"/>
                  </a:schemeClr>
                </a:solidFill>
                <a:latin typeface="Corporative"/>
                <a:ea typeface="Corporative"/>
                <a:cs typeface="Corporative"/>
                <a:sym typeface="Corporative"/>
              </a:rPr>
              <a:t> </a:t>
            </a:r>
            <a:r>
              <a:rPr lang="en-US" sz="4800" u="none" strike="noStrike" dirty="0" err="1">
                <a:solidFill>
                  <a:schemeClr val="bg1">
                    <a:lumMod val="95000"/>
                  </a:schemeClr>
                </a:solidFill>
                <a:latin typeface="Corporative"/>
                <a:ea typeface="Corporative"/>
                <a:cs typeface="Corporative"/>
                <a:sym typeface="Corporative"/>
              </a:rPr>
              <a:t>Araştırma</a:t>
            </a:r>
            <a:r>
              <a:rPr lang="en-US" sz="4800" u="none" strike="noStrike" dirty="0">
                <a:solidFill>
                  <a:schemeClr val="bg1">
                    <a:lumMod val="95000"/>
                  </a:schemeClr>
                </a:solidFill>
                <a:latin typeface="Corporative"/>
                <a:ea typeface="Corporative"/>
                <a:cs typeface="Corporative"/>
                <a:sym typeface="Corporative"/>
              </a:rPr>
              <a:t> </a:t>
            </a:r>
            <a:r>
              <a:rPr lang="en-US" sz="4800" u="none" strike="noStrike" dirty="0" err="1">
                <a:solidFill>
                  <a:schemeClr val="bg1">
                    <a:lumMod val="95000"/>
                  </a:schemeClr>
                </a:solidFill>
                <a:latin typeface="Corporative"/>
                <a:ea typeface="Corporative"/>
                <a:cs typeface="Corporative"/>
                <a:sym typeface="Corporative"/>
              </a:rPr>
              <a:t>Projesi</a:t>
            </a:r>
            <a:r>
              <a:rPr lang="en-US" sz="4800" u="none" strike="noStrike" dirty="0">
                <a:solidFill>
                  <a:schemeClr val="bg1">
                    <a:lumMod val="95000"/>
                  </a:schemeClr>
                </a:solidFill>
                <a:latin typeface="Corporative"/>
                <a:ea typeface="Corporative"/>
                <a:cs typeface="Corporative"/>
                <a:sym typeface="Corporative"/>
              </a:rPr>
              <a:t>)</a:t>
            </a:r>
          </a:p>
        </p:txBody>
      </p:sp>
      <p:sp>
        <p:nvSpPr>
          <p:cNvPr id="7" name="TextBox 7"/>
          <p:cNvSpPr txBox="1"/>
          <p:nvPr/>
        </p:nvSpPr>
        <p:spPr>
          <a:xfrm>
            <a:off x="482560" y="2776985"/>
            <a:ext cx="15925864" cy="658695"/>
          </a:xfrm>
          <a:prstGeom prst="rect">
            <a:avLst/>
          </a:prstGeom>
        </p:spPr>
        <p:txBody>
          <a:bodyPr lIns="0" tIns="0" rIns="0" bIns="0" rtlCol="0" anchor="t">
            <a:spAutoFit/>
          </a:bodyPr>
          <a:lstStyle/>
          <a:p>
            <a:pPr algn="l">
              <a:lnSpc>
                <a:spcPts val="5342"/>
              </a:lnSpc>
              <a:spcBef>
                <a:spcPct val="0"/>
              </a:spcBef>
            </a:pPr>
            <a:r>
              <a:rPr lang="en-US" sz="3899">
                <a:solidFill>
                  <a:srgbClr val="003865"/>
                </a:solidFill>
                <a:latin typeface="Clear Sans"/>
                <a:ea typeface="Clear Sans"/>
                <a:cs typeface="Clear Sans"/>
                <a:sym typeface="Clear Sans"/>
              </a:rPr>
              <a:t>Projeler Kapsamında Açık Erişim Yayın Desteği Uygulaması</a:t>
            </a:r>
          </a:p>
        </p:txBody>
      </p:sp>
      <p:sp>
        <p:nvSpPr>
          <p:cNvPr id="8" name="TextBox 8"/>
          <p:cNvSpPr txBox="1"/>
          <p:nvPr/>
        </p:nvSpPr>
        <p:spPr>
          <a:xfrm>
            <a:off x="482560" y="3867144"/>
            <a:ext cx="16479376" cy="4905617"/>
          </a:xfrm>
          <a:prstGeom prst="rect">
            <a:avLst/>
          </a:prstGeom>
        </p:spPr>
        <p:txBody>
          <a:bodyPr lIns="0" tIns="0" rIns="0" bIns="0" rtlCol="0" anchor="t">
            <a:spAutoFit/>
          </a:bodyPr>
          <a:lstStyle/>
          <a:p>
            <a:pPr algn="just">
              <a:lnSpc>
                <a:spcPts val="5184"/>
              </a:lnSpc>
            </a:pPr>
            <a:r>
              <a:rPr lang="en-US" sz="2700" dirty="0" err="1">
                <a:solidFill>
                  <a:srgbClr val="003865"/>
                </a:solidFill>
                <a:latin typeface="Clear Sans"/>
                <a:ea typeface="Clear Sans"/>
                <a:cs typeface="Clear Sans"/>
                <a:sym typeface="Clear Sans"/>
              </a:rPr>
              <a:t>Projeler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kapsamında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proje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süresi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içerisinde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kalmak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kaydı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ile</a:t>
            </a:r>
            <a:r>
              <a:rPr lang="en-US" sz="2700" dirty="0">
                <a:solidFill>
                  <a:srgbClr val="003865"/>
                </a:solidFill>
                <a:latin typeface="Clear Sans"/>
                <a:ea typeface="Clear Sans"/>
                <a:cs typeface="Clear Sans"/>
                <a:sym typeface="Clear Sans"/>
              </a:rPr>
              <a:t>; ISI Web of Science (</a:t>
            </a:r>
            <a:r>
              <a:rPr lang="en-US" sz="2700" dirty="0" err="1">
                <a:solidFill>
                  <a:srgbClr val="003865"/>
                </a:solidFill>
                <a:latin typeface="Clear Sans"/>
                <a:ea typeface="Clear Sans"/>
                <a:cs typeface="Clear Sans"/>
                <a:sym typeface="Clear Sans"/>
              </a:rPr>
              <a:t>WoS</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veri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tabanında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yer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alan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ve</a:t>
            </a:r>
            <a:r>
              <a:rPr lang="en-US" sz="2700" dirty="0">
                <a:solidFill>
                  <a:srgbClr val="003865"/>
                </a:solidFill>
                <a:latin typeface="Clear Sans"/>
                <a:ea typeface="Clear Sans"/>
                <a:cs typeface="Clear Sans"/>
                <a:sym typeface="Clear Sans"/>
              </a:rPr>
              <a:t> Science Citation Index-Expanded (SCI- Expanded), Social Sciences Citation Index (SSCI) </a:t>
            </a:r>
            <a:r>
              <a:rPr lang="en-US" sz="2700" dirty="0" err="1">
                <a:solidFill>
                  <a:srgbClr val="003865"/>
                </a:solidFill>
                <a:latin typeface="Clear Sans"/>
                <a:ea typeface="Clear Sans"/>
                <a:cs typeface="Clear Sans"/>
                <a:sym typeface="Clear Sans"/>
              </a:rPr>
              <a:t>ve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a:t>
            </a:r>
            <a:r>
              <a:rPr lang="en-US" sz="2700" dirty="0">
                <a:solidFill>
                  <a:srgbClr val="003865"/>
                </a:solidFill>
                <a:latin typeface="Clear Sans"/>
                <a:ea typeface="Clear Sans"/>
                <a:cs typeface="Clear Sans"/>
                <a:sym typeface="Clear Sans"/>
              </a:rPr>
              <a:t> Arts and Humanities Citation Index (AHCI) </a:t>
            </a:r>
            <a:r>
              <a:rPr lang="en-US" sz="2700" dirty="0" err="1">
                <a:solidFill>
                  <a:srgbClr val="003865"/>
                </a:solidFill>
                <a:latin typeface="Clear Sans"/>
                <a:ea typeface="Clear Sans"/>
                <a:cs typeface="Clear Sans"/>
                <a:sym typeface="Clear Sans"/>
              </a:rPr>
              <a:t>tarafından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taranan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dergilerdeki</a:t>
            </a:r>
            <a:r>
              <a:rPr lang="en-US" sz="2700" dirty="0">
                <a:solidFill>
                  <a:srgbClr val="003865"/>
                </a:solidFill>
                <a:latin typeface="Clear Sans"/>
                <a:ea typeface="Clear Sans"/>
                <a:cs typeface="Clear Sans"/>
                <a:sym typeface="Clear Sans"/>
              </a:rPr>
              <a:t> tam </a:t>
            </a:r>
            <a:r>
              <a:rPr lang="en-US" sz="2700" dirty="0" err="1">
                <a:solidFill>
                  <a:srgbClr val="003865"/>
                </a:solidFill>
                <a:latin typeface="Clear Sans"/>
                <a:ea typeface="Clear Sans"/>
                <a:cs typeface="Clear Sans"/>
                <a:sym typeface="Clear Sans"/>
              </a:rPr>
              <a:t>metin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özgün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araştırma</a:t>
            </a:r>
            <a:r>
              <a:rPr lang="en-US" sz="2700" dirty="0">
                <a:solidFill>
                  <a:srgbClr val="003865"/>
                </a:solidFill>
                <a:latin typeface="Clear Sans"/>
                <a:ea typeface="Clear Sans"/>
                <a:cs typeface="Clear Sans"/>
                <a:sym typeface="Clear Sans"/>
              </a:rPr>
              <a:t> (original article) </a:t>
            </a:r>
            <a:r>
              <a:rPr lang="en-US" sz="2700" dirty="0" err="1">
                <a:solidFill>
                  <a:srgbClr val="003865"/>
                </a:solidFill>
                <a:latin typeface="Clear Sans"/>
                <a:ea typeface="Clear Sans"/>
                <a:cs typeface="Clear Sans"/>
                <a:sym typeface="Clear Sans"/>
              </a:rPr>
              <a:t>ya</a:t>
            </a:r>
            <a:r>
              <a:rPr lang="en-US" sz="2700" dirty="0">
                <a:solidFill>
                  <a:srgbClr val="003865"/>
                </a:solidFill>
                <a:latin typeface="Clear Sans"/>
                <a:ea typeface="Clear Sans"/>
                <a:cs typeface="Clear Sans"/>
                <a:sym typeface="Clear Sans"/>
              </a:rPr>
              <a:t> da </a:t>
            </a:r>
            <a:r>
              <a:rPr lang="en-US" sz="2700" dirty="0" err="1">
                <a:solidFill>
                  <a:srgbClr val="003865"/>
                </a:solidFill>
                <a:latin typeface="Clear Sans"/>
                <a:ea typeface="Clear Sans"/>
                <a:cs typeface="Clear Sans"/>
                <a:sym typeface="Clear Sans"/>
              </a:rPr>
              <a:t>derleme</a:t>
            </a:r>
            <a:r>
              <a:rPr lang="en-US" sz="2700" dirty="0">
                <a:solidFill>
                  <a:srgbClr val="003865"/>
                </a:solidFill>
                <a:latin typeface="Clear Sans"/>
                <a:ea typeface="Clear Sans"/>
                <a:cs typeface="Clear Sans"/>
                <a:sym typeface="Clear Sans"/>
              </a:rPr>
              <a:t> (review) </a:t>
            </a:r>
            <a:r>
              <a:rPr lang="en-US" sz="2700" dirty="0" err="1">
                <a:solidFill>
                  <a:srgbClr val="003865"/>
                </a:solidFill>
                <a:latin typeface="Clear Sans"/>
                <a:ea typeface="Clear Sans"/>
                <a:cs typeface="Clear Sans"/>
                <a:sym typeface="Clear Sans"/>
              </a:rPr>
              <a:t>olmak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üzere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aşağıdaki</a:t>
            </a:r>
            <a:r>
              <a:rPr lang="en-US" sz="2700" dirty="0">
                <a:solidFill>
                  <a:srgbClr val="003865"/>
                </a:solidFill>
                <a:latin typeface="Clear Sans"/>
                <a:ea typeface="Clear Sans"/>
                <a:cs typeface="Clear Sans"/>
                <a:sym typeface="Clear Sans"/>
              </a:rPr>
              <a:t> </a:t>
            </a:r>
            <a:r>
              <a:rPr lang="en-US" sz="2700" b="1" dirty="0">
                <a:solidFill>
                  <a:srgbClr val="003865"/>
                </a:solidFill>
                <a:latin typeface="Clear Sans Bold"/>
                <a:ea typeface="Clear Sans Bold"/>
                <a:cs typeface="Clear Sans Bold"/>
                <a:sym typeface="Clear Sans Bold"/>
              </a:rPr>
              <a:t>Tablo 1’d</a:t>
            </a:r>
            <a:r>
              <a:rPr lang="tr-TR" sz="2700" b="1" dirty="0">
                <a:solidFill>
                  <a:srgbClr val="003865"/>
                </a:solidFill>
                <a:latin typeface="Clear Sans Bold"/>
                <a:ea typeface="Clear Sans Bold"/>
                <a:cs typeface="Clear Sans Bold"/>
                <a:sym typeface="Clear Sans Bold"/>
              </a:rPr>
              <a:t>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verilen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ve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dergi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dilimlerine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göre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tanımlanan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bütçe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açık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erişim</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yayın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desteği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olarak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proje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başvuru</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aşamasında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a:t>
            </a:r>
            <a:r>
              <a:rPr lang="en-US" sz="2700" dirty="0">
                <a:solidFill>
                  <a:srgbClr val="003865"/>
                </a:solidFill>
                <a:latin typeface="Clear Sans"/>
                <a:ea typeface="Clear Sans"/>
                <a:cs typeface="Clear Sans"/>
                <a:sym typeface="Clear Sans"/>
              </a:rPr>
              <a:t> da ek </a:t>
            </a:r>
            <a:r>
              <a:rPr lang="en-US" sz="2700" dirty="0" err="1">
                <a:solidFill>
                  <a:srgbClr val="003865"/>
                </a:solidFill>
                <a:latin typeface="Clear Sans"/>
                <a:ea typeface="Clear Sans"/>
                <a:cs typeface="Clear Sans"/>
                <a:sym typeface="Clear Sans"/>
              </a:rPr>
              <a:t>bütçe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talebi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ile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proje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bütçesine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eklenebilir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endParaRPr lang="en-US" sz="2700" dirty="0">
              <a:solidFill>
                <a:srgbClr val="003865"/>
              </a:solidFill>
              <a:latin typeface="Clear Sans"/>
              <a:ea typeface="Clear Sans"/>
              <a:cs typeface="Clear Sans"/>
              <a:sym typeface="Clear Sans"/>
            </a:endParaRPr>
          </a:p>
        </p:txBody>
      </p:sp>
      <p:sp>
        <p:nvSpPr>
          <p:cNvPr id="9" name="Freeform 9"/>
          <p:cNvSpPr/>
          <p:nvPr/>
        </p:nvSpPr>
        <p:spPr>
          <a:xfrm>
            <a:off x="15544800" y="1525809"/>
            <a:ext cx="2555643" cy="733053"/>
          </a:xfrm>
          <a:custGeom>
            <a:avLst/>
            <a:gdLst/>
            <a:ahLst/>
            <a:cxnLst/>
            <a:rect l="l" t="t" r="r" b="b"/>
            <a:pathLst>
              <a:path w="2555643" h="733053">
                <a:moveTo>
                  <a:pt x="0" y="0"/>
                </a:moveTo>
                <a:lnTo>
                  <a:pt x="2555643" y="0"/>
                </a:lnTo>
                <a:lnTo>
                  <a:pt x="2555643" y="733053"/>
                </a:lnTo>
                <a:lnTo>
                  <a:pt x="0" y="733053"/>
                </a:lnTo>
                <a:lnTo>
                  <a:pt x="0" y="0"/>
                </a:lnTo>
                <a:close/>
              </a:path>
            </a:pathLst>
          </a:custGeom>
          <a:blipFill>
            <a:blip r:embed="rId3"/>
            <a:stretch>
              <a:fillRect/>
            </a:stretch>
          </a:blipFill>
        </p:spPr>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solidFill>
                <a:schemeClr val="bg1">
                  <a:lumMod val="95000"/>
                </a:schemeClr>
              </a:solidFill>
            </a:endParaRPr>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318479"/>
            <a:ext cx="17025516" cy="861390"/>
          </a:xfrm>
          <a:prstGeom prst="rect">
            <a:avLst/>
          </a:prstGeom>
        </p:spPr>
        <p:txBody>
          <a:bodyPr lIns="0" tIns="0" rIns="0" bIns="0" rtlCol="0" anchor="t">
            <a:spAutoFit/>
          </a:bodyPr>
          <a:lstStyle/>
          <a:p>
            <a:pPr marL="0" lvl="0" indent="0" algn="just">
              <a:lnSpc>
                <a:spcPts val="7488"/>
              </a:lnSpc>
              <a:spcBef>
                <a:spcPct val="0"/>
              </a:spcBef>
            </a:pPr>
            <a:r>
              <a:rPr lang="en-US" sz="4800" u="none" strike="noStrike" dirty="0">
                <a:solidFill>
                  <a:schemeClr val="bg1">
                    <a:lumMod val="95000"/>
                  </a:schemeClr>
                </a:solidFill>
                <a:latin typeface="Corporative"/>
                <a:ea typeface="Corporative"/>
                <a:cs typeface="Corporative"/>
                <a:sym typeface="Corporative"/>
              </a:rPr>
              <a:t>2.3. </a:t>
            </a:r>
            <a:r>
              <a:rPr lang="en-US" sz="4800" u="none" strike="noStrike" dirty="0" err="1">
                <a:solidFill>
                  <a:schemeClr val="bg1">
                    <a:lumMod val="95000"/>
                  </a:schemeClr>
                </a:solidFill>
                <a:latin typeface="Corporative"/>
                <a:ea typeface="Corporative"/>
                <a:cs typeface="Corporative"/>
                <a:sym typeface="Corporative"/>
              </a:rPr>
              <a:t>Erü</a:t>
            </a:r>
            <a:r>
              <a:rPr lang="en-US" sz="4800" u="none" strike="noStrike" dirty="0">
                <a:solidFill>
                  <a:schemeClr val="bg1">
                    <a:lumMod val="95000"/>
                  </a:schemeClr>
                </a:solidFill>
                <a:latin typeface="Corporative"/>
                <a:ea typeface="Corporative"/>
                <a:cs typeface="Corporative"/>
                <a:sym typeface="Corporative"/>
              </a:rPr>
              <a:t> BAP (</a:t>
            </a:r>
            <a:r>
              <a:rPr lang="en-US" sz="4800" u="none" strike="noStrike" dirty="0" err="1">
                <a:solidFill>
                  <a:schemeClr val="bg1">
                    <a:lumMod val="95000"/>
                  </a:schemeClr>
                </a:solidFill>
                <a:latin typeface="Corporative"/>
                <a:ea typeface="Corporative"/>
                <a:cs typeface="Corporative"/>
                <a:sym typeface="Corporative"/>
              </a:rPr>
              <a:t>Bilimsel</a:t>
            </a:r>
            <a:r>
              <a:rPr lang="en-US" sz="4800" u="none" strike="noStrike" dirty="0">
                <a:solidFill>
                  <a:schemeClr val="bg1">
                    <a:lumMod val="95000"/>
                  </a:schemeClr>
                </a:solidFill>
                <a:latin typeface="Corporative"/>
                <a:ea typeface="Corporative"/>
                <a:cs typeface="Corporative"/>
                <a:sym typeface="Corporative"/>
              </a:rPr>
              <a:t> </a:t>
            </a:r>
            <a:r>
              <a:rPr lang="en-US" sz="4800" u="none" strike="noStrike" dirty="0" err="1">
                <a:solidFill>
                  <a:schemeClr val="bg1">
                    <a:lumMod val="95000"/>
                  </a:schemeClr>
                </a:solidFill>
                <a:latin typeface="Corporative"/>
                <a:ea typeface="Corporative"/>
                <a:cs typeface="Corporative"/>
                <a:sym typeface="Corporative"/>
              </a:rPr>
              <a:t>Araştırma</a:t>
            </a:r>
            <a:r>
              <a:rPr lang="en-US" sz="4800" u="none" strike="noStrike" dirty="0">
                <a:solidFill>
                  <a:schemeClr val="bg1">
                    <a:lumMod val="95000"/>
                  </a:schemeClr>
                </a:solidFill>
                <a:latin typeface="Corporative"/>
                <a:ea typeface="Corporative"/>
                <a:cs typeface="Corporative"/>
                <a:sym typeface="Corporative"/>
              </a:rPr>
              <a:t> </a:t>
            </a:r>
            <a:r>
              <a:rPr lang="en-US" sz="4800" u="none" strike="noStrike" dirty="0" err="1">
                <a:solidFill>
                  <a:schemeClr val="bg1">
                    <a:lumMod val="95000"/>
                  </a:schemeClr>
                </a:solidFill>
                <a:latin typeface="Corporative"/>
                <a:ea typeface="Corporative"/>
                <a:cs typeface="Corporative"/>
                <a:sym typeface="Corporative"/>
              </a:rPr>
              <a:t>Projesi</a:t>
            </a:r>
            <a:r>
              <a:rPr lang="en-US" sz="4800" u="none" strike="noStrike" dirty="0">
                <a:solidFill>
                  <a:schemeClr val="bg1">
                    <a:lumMod val="95000"/>
                  </a:schemeClr>
                </a:solidFill>
                <a:latin typeface="Corporative"/>
                <a:ea typeface="Corporative"/>
                <a:cs typeface="Corporative"/>
                <a:sym typeface="Corporative"/>
              </a:rPr>
              <a:t>)</a:t>
            </a:r>
          </a:p>
        </p:txBody>
      </p:sp>
      <p:sp>
        <p:nvSpPr>
          <p:cNvPr id="7" name="TextBox 7"/>
          <p:cNvSpPr txBox="1"/>
          <p:nvPr/>
        </p:nvSpPr>
        <p:spPr>
          <a:xfrm>
            <a:off x="464363" y="2443813"/>
            <a:ext cx="15925864" cy="658695"/>
          </a:xfrm>
          <a:prstGeom prst="rect">
            <a:avLst/>
          </a:prstGeom>
        </p:spPr>
        <p:txBody>
          <a:bodyPr lIns="0" tIns="0" rIns="0" bIns="0" rtlCol="0" anchor="t">
            <a:spAutoFit/>
          </a:bodyPr>
          <a:lstStyle/>
          <a:p>
            <a:pPr algn="l">
              <a:lnSpc>
                <a:spcPts val="5342"/>
              </a:lnSpc>
              <a:spcBef>
                <a:spcPct val="0"/>
              </a:spcBef>
            </a:pPr>
            <a:r>
              <a:rPr lang="en-US" sz="3899" dirty="0" err="1">
                <a:solidFill>
                  <a:srgbClr val="003865"/>
                </a:solidFill>
                <a:latin typeface="Clear Sans"/>
                <a:ea typeface="Clear Sans"/>
                <a:cs typeface="Clear Sans"/>
                <a:sym typeface="Clear Sans"/>
              </a:rPr>
              <a:t>Projeler</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Kapsamında</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Açık</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Erişim</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Yayın</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Desteği</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Uygulaması</a:t>
            </a:r>
            <a:endParaRPr lang="en-US" sz="3899" dirty="0">
              <a:solidFill>
                <a:srgbClr val="003865"/>
              </a:solidFill>
              <a:latin typeface="Clear Sans"/>
              <a:ea typeface="Clear Sans"/>
              <a:cs typeface="Clear Sans"/>
              <a:sym typeface="Clear Sans"/>
            </a:endParaRPr>
          </a:p>
        </p:txBody>
      </p:sp>
      <p:sp>
        <p:nvSpPr>
          <p:cNvPr id="8" name="TextBox 8"/>
          <p:cNvSpPr txBox="1"/>
          <p:nvPr/>
        </p:nvSpPr>
        <p:spPr>
          <a:xfrm>
            <a:off x="482560" y="3867144"/>
            <a:ext cx="16479376" cy="5562896"/>
          </a:xfrm>
          <a:prstGeom prst="rect">
            <a:avLst/>
          </a:prstGeom>
        </p:spPr>
        <p:txBody>
          <a:bodyPr lIns="0" tIns="0" rIns="0" bIns="0" rtlCol="0" anchor="t">
            <a:spAutoFit/>
          </a:bodyPr>
          <a:lstStyle/>
          <a:p>
            <a:pPr marL="582932" lvl="1" indent="-291466" algn="just">
              <a:lnSpc>
                <a:spcPts val="5184"/>
              </a:lnSpc>
              <a:buFont typeface="Arial"/>
              <a:buChar char="•"/>
            </a:pPr>
            <a:r>
              <a:rPr lang="en-US" sz="2700" dirty="0" err="1">
                <a:solidFill>
                  <a:srgbClr val="003865"/>
                </a:solidFill>
                <a:latin typeface="Clear Sans"/>
                <a:ea typeface="Clear Sans"/>
                <a:cs typeface="Clear Sans"/>
                <a:sym typeface="Clear Sans"/>
              </a:rPr>
              <a:t>Açık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erişimli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dergilerde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kabul</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edilen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yayınlarda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proje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yürütücüsü</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sorumlu</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yazar</a:t>
            </a:r>
            <a:r>
              <a:rPr lang="en-US" sz="2700" dirty="0">
                <a:solidFill>
                  <a:srgbClr val="003865"/>
                </a:solidFill>
                <a:latin typeface="Clear Sans"/>
                <a:ea typeface="Clear Sans"/>
                <a:cs typeface="Clear Sans"/>
                <a:sym typeface="Clear Sans"/>
              </a:rPr>
              <a:t> (corresponding author) </a:t>
            </a:r>
            <a:r>
              <a:rPr lang="en-US" sz="2700" dirty="0" err="1">
                <a:solidFill>
                  <a:srgbClr val="003865"/>
                </a:solidFill>
                <a:latin typeface="Clear Sans"/>
                <a:ea typeface="Clear Sans"/>
                <a:cs typeface="Clear Sans"/>
                <a:sym typeface="Clear Sans"/>
              </a:rPr>
              <a:t>olmalıdır</a:t>
            </a:r>
            <a:r>
              <a:rPr lang="en-US" sz="2700" dirty="0">
                <a:solidFill>
                  <a:srgbClr val="003865"/>
                </a:solidFill>
                <a:latin typeface="Clear Sans"/>
                <a:ea typeface="Clear Sans"/>
                <a:cs typeface="Clear Sans"/>
                <a:sym typeface="Clear Sans"/>
              </a:rPr>
              <a:t>.</a:t>
            </a:r>
          </a:p>
          <a:p>
            <a:pPr marL="582932" lvl="1" indent="-291466" algn="just">
              <a:lnSpc>
                <a:spcPts val="5184"/>
              </a:lnSpc>
              <a:buFont typeface="Arial"/>
              <a:buChar char="•"/>
            </a:pPr>
            <a:r>
              <a:rPr lang="en-US" sz="2700" dirty="0" err="1">
                <a:solidFill>
                  <a:srgbClr val="003865"/>
                </a:solidFill>
                <a:latin typeface="Clear Sans"/>
                <a:ea typeface="Clear Sans"/>
                <a:cs typeface="Clear Sans"/>
                <a:sym typeface="Clear Sans"/>
              </a:rPr>
              <a:t>İlgili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desteğin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kullanılabilmesi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için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araştırmacıların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yayın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kabul</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desteği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aldığı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derginin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bilgiler</a:t>
            </a:r>
            <a:r>
              <a:rPr lang="en-US" sz="2700" dirty="0">
                <a:solidFill>
                  <a:srgbClr val="003865"/>
                </a:solidFill>
                <a:latin typeface="Clear Sans"/>
                <a:ea typeface="Clear Sans"/>
                <a:cs typeface="Clear Sans"/>
                <a:sym typeface="Clear Sans"/>
              </a:rPr>
              <a:t> (Journal Citation Reports </a:t>
            </a:r>
            <a:r>
              <a:rPr lang="en-US" sz="2700" dirty="0" err="1">
                <a:solidFill>
                  <a:srgbClr val="003865"/>
                </a:solidFill>
                <a:latin typeface="Clear Sans"/>
                <a:ea typeface="Clear Sans"/>
                <a:cs typeface="Clear Sans"/>
                <a:sym typeface="Clear Sans"/>
              </a:rPr>
              <a:t>üzerinden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ilgili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yılda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derginin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dilimini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gösteren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kanıtlayıcı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doküman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ve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yayının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kabul</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edildiğini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gösteren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ispatlayıcı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dokümanla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Diğer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seçeneğinden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dosya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yüklenmelidir</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birlikte</a:t>
            </a:r>
            <a:r>
              <a:rPr lang="en-US" sz="2700" dirty="0">
                <a:solidFill>
                  <a:srgbClr val="003865"/>
                </a:solidFill>
                <a:latin typeface="Clear Sans"/>
                <a:ea typeface="Clear Sans"/>
                <a:cs typeface="Clear Sans"/>
                <a:sym typeface="Clear Sans"/>
              </a:rPr>
              <a:t> BAPSİS </a:t>
            </a:r>
            <a:r>
              <a:rPr lang="en-US" sz="2700" dirty="0" err="1">
                <a:solidFill>
                  <a:srgbClr val="003865"/>
                </a:solidFill>
                <a:latin typeface="Clear Sans"/>
                <a:ea typeface="Clear Sans"/>
                <a:cs typeface="Clear Sans"/>
                <a:sym typeface="Clear Sans"/>
              </a:rPr>
              <a:t>üzerinden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Bütçe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talebi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yapmalı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ve</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Açıklama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Kısmına</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Açık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Erişim</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Yayın</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Destek</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Kullanımı</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talebini</a:t>
            </a:r>
            <a:r>
              <a:rPr lang="en-US" sz="2700" dirty="0">
                <a:solidFill>
                  <a:srgbClr val="003865"/>
                </a:solidFill>
                <a:latin typeface="Clear Sans"/>
                <a:ea typeface="Clear Sans"/>
                <a:cs typeface="Clear Sans"/>
                <a:sym typeface="Clear Sans"/>
              </a:rPr>
              <a:t> </a:t>
            </a:r>
            <a:r>
              <a:rPr lang="en-US" sz="2700" dirty="0" err="1">
                <a:solidFill>
                  <a:srgbClr val="003865"/>
                </a:solidFill>
                <a:latin typeface="Clear Sans"/>
                <a:ea typeface="Clear Sans"/>
                <a:cs typeface="Clear Sans"/>
                <a:sym typeface="Clear Sans"/>
              </a:rPr>
              <a:t>belirtmelidir</a:t>
            </a:r>
            <a:r>
              <a:rPr lang="en-US" sz="2700" dirty="0">
                <a:solidFill>
                  <a:srgbClr val="003865"/>
                </a:solidFill>
                <a:latin typeface="Clear Sans"/>
                <a:ea typeface="Clear Sans"/>
                <a:cs typeface="Clear Sans"/>
                <a:sym typeface="Clear Sans"/>
              </a:rPr>
              <a:t>.</a:t>
            </a:r>
          </a:p>
          <a:p>
            <a:pPr algn="just">
              <a:lnSpc>
                <a:spcPts val="3699"/>
              </a:lnSpc>
            </a:pPr>
            <a:endParaRPr lang="en-US" sz="2700" dirty="0">
              <a:solidFill>
                <a:srgbClr val="003865"/>
              </a:solidFill>
              <a:latin typeface="Clear Sans"/>
              <a:ea typeface="Clear Sans"/>
              <a:cs typeface="Clear Sans"/>
              <a:sym typeface="Clear Sans"/>
            </a:endParaRPr>
          </a:p>
          <a:p>
            <a:pPr algn="just">
              <a:lnSpc>
                <a:spcPts val="3699"/>
              </a:lnSpc>
            </a:pPr>
            <a:endParaRPr lang="en-US" sz="2700" dirty="0">
              <a:solidFill>
                <a:srgbClr val="003865"/>
              </a:solidFill>
              <a:latin typeface="Clear Sans"/>
              <a:ea typeface="Clear Sans"/>
              <a:cs typeface="Clear Sans"/>
              <a:sym typeface="Clear Sans"/>
            </a:endParaRPr>
          </a:p>
        </p:txBody>
      </p:sp>
      <p:sp>
        <p:nvSpPr>
          <p:cNvPr id="9" name="Freeform 9"/>
          <p:cNvSpPr/>
          <p:nvPr/>
        </p:nvSpPr>
        <p:spPr>
          <a:xfrm>
            <a:off x="15684114" y="1459590"/>
            <a:ext cx="2555643" cy="733053"/>
          </a:xfrm>
          <a:custGeom>
            <a:avLst/>
            <a:gdLst/>
            <a:ahLst/>
            <a:cxnLst/>
            <a:rect l="l" t="t" r="r" b="b"/>
            <a:pathLst>
              <a:path w="2555643" h="733053">
                <a:moveTo>
                  <a:pt x="0" y="0"/>
                </a:moveTo>
                <a:lnTo>
                  <a:pt x="2555643" y="0"/>
                </a:lnTo>
                <a:lnTo>
                  <a:pt x="2555643" y="733053"/>
                </a:lnTo>
                <a:lnTo>
                  <a:pt x="0" y="733053"/>
                </a:lnTo>
                <a:lnTo>
                  <a:pt x="0" y="0"/>
                </a:lnTo>
                <a:close/>
              </a:path>
            </a:pathLst>
          </a:custGeom>
          <a:blipFill>
            <a:blip r:embed="rId4"/>
            <a:stretch>
              <a:fillRect/>
            </a:stretch>
          </a:blipFill>
        </p:spPr>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399929"/>
            <a:ext cx="17025516" cy="861390"/>
          </a:xfrm>
          <a:prstGeom prst="rect">
            <a:avLst/>
          </a:prstGeom>
        </p:spPr>
        <p:txBody>
          <a:bodyPr lIns="0" tIns="0" rIns="0" bIns="0" rtlCol="0" anchor="t">
            <a:spAutoFit/>
          </a:bodyPr>
          <a:lstStyle/>
          <a:p>
            <a:pPr marL="0" lvl="0" indent="0" algn="just">
              <a:lnSpc>
                <a:spcPts val="7488"/>
              </a:lnSpc>
              <a:spcBef>
                <a:spcPct val="0"/>
              </a:spcBef>
            </a:pPr>
            <a:r>
              <a:rPr lang="en-US" sz="4800" u="none" strike="noStrike" dirty="0">
                <a:solidFill>
                  <a:schemeClr val="bg1">
                    <a:lumMod val="95000"/>
                  </a:schemeClr>
                </a:solidFill>
                <a:latin typeface="Corporative"/>
                <a:ea typeface="Corporative"/>
                <a:cs typeface="Corporative"/>
                <a:sym typeface="Corporative"/>
              </a:rPr>
              <a:t>2.3. </a:t>
            </a:r>
            <a:r>
              <a:rPr lang="en-US" sz="4800" u="none" strike="noStrike" dirty="0" err="1">
                <a:solidFill>
                  <a:schemeClr val="bg1">
                    <a:lumMod val="95000"/>
                  </a:schemeClr>
                </a:solidFill>
                <a:latin typeface="Corporative"/>
                <a:ea typeface="Corporative"/>
                <a:cs typeface="Corporative"/>
                <a:sym typeface="Corporative"/>
              </a:rPr>
              <a:t>Erü</a:t>
            </a:r>
            <a:r>
              <a:rPr lang="en-US" sz="4800" u="none" strike="noStrike" dirty="0">
                <a:solidFill>
                  <a:schemeClr val="bg1">
                    <a:lumMod val="95000"/>
                  </a:schemeClr>
                </a:solidFill>
                <a:latin typeface="Corporative"/>
                <a:ea typeface="Corporative"/>
                <a:cs typeface="Corporative"/>
                <a:sym typeface="Corporative"/>
              </a:rPr>
              <a:t> BAP (</a:t>
            </a:r>
            <a:r>
              <a:rPr lang="en-US" sz="4800" u="none" strike="noStrike" dirty="0" err="1">
                <a:solidFill>
                  <a:schemeClr val="bg1">
                    <a:lumMod val="95000"/>
                  </a:schemeClr>
                </a:solidFill>
                <a:latin typeface="Corporative"/>
                <a:ea typeface="Corporative"/>
                <a:cs typeface="Corporative"/>
                <a:sym typeface="Corporative"/>
              </a:rPr>
              <a:t>Bilimsel</a:t>
            </a:r>
            <a:r>
              <a:rPr lang="en-US" sz="4800" u="none" strike="noStrike" dirty="0">
                <a:solidFill>
                  <a:schemeClr val="bg1">
                    <a:lumMod val="95000"/>
                  </a:schemeClr>
                </a:solidFill>
                <a:latin typeface="Corporative"/>
                <a:ea typeface="Corporative"/>
                <a:cs typeface="Corporative"/>
                <a:sym typeface="Corporative"/>
              </a:rPr>
              <a:t> </a:t>
            </a:r>
            <a:r>
              <a:rPr lang="en-US" sz="4800" u="none" strike="noStrike" dirty="0" err="1">
                <a:solidFill>
                  <a:schemeClr val="bg1">
                    <a:lumMod val="95000"/>
                  </a:schemeClr>
                </a:solidFill>
                <a:latin typeface="Corporative"/>
                <a:ea typeface="Corporative"/>
                <a:cs typeface="Corporative"/>
                <a:sym typeface="Corporative"/>
              </a:rPr>
              <a:t>Araştırma</a:t>
            </a:r>
            <a:r>
              <a:rPr lang="en-US" sz="4800" u="none" strike="noStrike" dirty="0">
                <a:solidFill>
                  <a:schemeClr val="bg1">
                    <a:lumMod val="95000"/>
                  </a:schemeClr>
                </a:solidFill>
                <a:latin typeface="Corporative"/>
                <a:ea typeface="Corporative"/>
                <a:cs typeface="Corporative"/>
                <a:sym typeface="Corporative"/>
              </a:rPr>
              <a:t> </a:t>
            </a:r>
            <a:r>
              <a:rPr lang="en-US" sz="4800" u="none" strike="noStrike" dirty="0" err="1">
                <a:solidFill>
                  <a:schemeClr val="bg1">
                    <a:lumMod val="95000"/>
                  </a:schemeClr>
                </a:solidFill>
                <a:latin typeface="Corporative"/>
                <a:ea typeface="Corporative"/>
                <a:cs typeface="Corporative"/>
                <a:sym typeface="Corporative"/>
              </a:rPr>
              <a:t>Projesi</a:t>
            </a:r>
            <a:r>
              <a:rPr lang="en-US" sz="4800" u="none" strike="noStrike" dirty="0">
                <a:solidFill>
                  <a:schemeClr val="bg1">
                    <a:lumMod val="95000"/>
                  </a:schemeClr>
                </a:solidFill>
                <a:latin typeface="Corporative"/>
                <a:ea typeface="Corporative"/>
                <a:cs typeface="Corporative"/>
                <a:sym typeface="Corporative"/>
              </a:rPr>
              <a:t>)</a:t>
            </a:r>
          </a:p>
        </p:txBody>
      </p:sp>
      <p:sp>
        <p:nvSpPr>
          <p:cNvPr id="7" name="TextBox 7"/>
          <p:cNvSpPr txBox="1"/>
          <p:nvPr/>
        </p:nvSpPr>
        <p:spPr>
          <a:xfrm>
            <a:off x="482560" y="2776985"/>
            <a:ext cx="15925864" cy="658695"/>
          </a:xfrm>
          <a:prstGeom prst="rect">
            <a:avLst/>
          </a:prstGeom>
        </p:spPr>
        <p:txBody>
          <a:bodyPr lIns="0" tIns="0" rIns="0" bIns="0" rtlCol="0" anchor="t">
            <a:spAutoFit/>
          </a:bodyPr>
          <a:lstStyle/>
          <a:p>
            <a:pPr algn="l">
              <a:lnSpc>
                <a:spcPts val="5342"/>
              </a:lnSpc>
              <a:spcBef>
                <a:spcPct val="0"/>
              </a:spcBef>
            </a:pPr>
            <a:r>
              <a:rPr lang="en-US" sz="3899">
                <a:solidFill>
                  <a:srgbClr val="003865"/>
                </a:solidFill>
                <a:latin typeface="Clear Sans"/>
                <a:ea typeface="Clear Sans"/>
                <a:cs typeface="Clear Sans"/>
                <a:sym typeface="Clear Sans"/>
              </a:rPr>
              <a:t>Projeler Kapsamında Açık Erişim Yayın Desteği Uygulaması</a:t>
            </a:r>
          </a:p>
        </p:txBody>
      </p:sp>
      <p:sp>
        <p:nvSpPr>
          <p:cNvPr id="8" name="TextBox 8"/>
          <p:cNvSpPr txBox="1"/>
          <p:nvPr/>
        </p:nvSpPr>
        <p:spPr>
          <a:xfrm>
            <a:off x="482560" y="3867144"/>
            <a:ext cx="16479376" cy="4248338"/>
          </a:xfrm>
          <a:prstGeom prst="rect">
            <a:avLst/>
          </a:prstGeom>
        </p:spPr>
        <p:txBody>
          <a:bodyPr lIns="0" tIns="0" rIns="0" bIns="0" rtlCol="0" anchor="t">
            <a:spAutoFit/>
          </a:bodyPr>
          <a:lstStyle/>
          <a:p>
            <a:pPr algn="just">
              <a:lnSpc>
                <a:spcPts val="5184"/>
              </a:lnSpc>
            </a:pPr>
            <a:endParaRPr/>
          </a:p>
          <a:p>
            <a:pPr marL="582932" lvl="1" indent="-291466" algn="just">
              <a:lnSpc>
                <a:spcPts val="5184"/>
              </a:lnSpc>
              <a:buFont typeface="Arial"/>
              <a:buChar char="•"/>
            </a:pPr>
            <a:r>
              <a:rPr lang="en-US" sz="2700">
                <a:solidFill>
                  <a:srgbClr val="003865"/>
                </a:solidFill>
                <a:latin typeface="Clear Sans"/>
                <a:ea typeface="Clear Sans"/>
                <a:cs typeface="Clear Sans"/>
                <a:sym typeface="Clear Sans"/>
              </a:rPr>
              <a:t>Yayın basım ücretinin BAP Koordinasyon Birimi destek miktarından fazla olması durumunda, yayın kabul edildikten sonra yayının kabul edildiği derginin Editör Kurulu'na indirim talebinde bulunmak için kullanmak üzere BAP Koordinasyon Birimi tarafından destek limitini belirten bir yazı düzenlenmesi mümkündür.</a:t>
            </a:r>
          </a:p>
          <a:p>
            <a:pPr algn="just">
              <a:lnSpc>
                <a:spcPts val="3699"/>
              </a:lnSpc>
            </a:pPr>
            <a:endParaRPr lang="en-US" sz="2700">
              <a:solidFill>
                <a:srgbClr val="003865"/>
              </a:solidFill>
              <a:latin typeface="Clear Sans"/>
              <a:ea typeface="Clear Sans"/>
              <a:cs typeface="Clear Sans"/>
              <a:sym typeface="Clear Sans"/>
            </a:endParaRPr>
          </a:p>
          <a:p>
            <a:pPr algn="just">
              <a:lnSpc>
                <a:spcPts val="3699"/>
              </a:lnSpc>
            </a:pPr>
            <a:endParaRPr lang="en-US" sz="2700">
              <a:solidFill>
                <a:srgbClr val="003865"/>
              </a:solidFill>
              <a:latin typeface="Clear Sans"/>
              <a:ea typeface="Clear Sans"/>
              <a:cs typeface="Clear Sans"/>
              <a:sym typeface="Clear Sans"/>
            </a:endParaRPr>
          </a:p>
        </p:txBody>
      </p:sp>
      <p:sp>
        <p:nvSpPr>
          <p:cNvPr id="9" name="Freeform 9"/>
          <p:cNvSpPr/>
          <p:nvPr/>
        </p:nvSpPr>
        <p:spPr>
          <a:xfrm>
            <a:off x="15544800" y="1540340"/>
            <a:ext cx="2555643" cy="733053"/>
          </a:xfrm>
          <a:custGeom>
            <a:avLst/>
            <a:gdLst/>
            <a:ahLst/>
            <a:cxnLst/>
            <a:rect l="l" t="t" r="r" b="b"/>
            <a:pathLst>
              <a:path w="2555643" h="733053">
                <a:moveTo>
                  <a:pt x="0" y="0"/>
                </a:moveTo>
                <a:lnTo>
                  <a:pt x="2555643" y="0"/>
                </a:lnTo>
                <a:lnTo>
                  <a:pt x="2555643" y="733053"/>
                </a:lnTo>
                <a:lnTo>
                  <a:pt x="0" y="733053"/>
                </a:lnTo>
                <a:lnTo>
                  <a:pt x="0" y="0"/>
                </a:lnTo>
                <a:close/>
              </a:path>
            </a:pathLst>
          </a:custGeom>
          <a:blipFill>
            <a:blip r:embed="rId4"/>
            <a:stretch>
              <a:fillRect/>
            </a:stretch>
          </a:blipFill>
        </p:spPr>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504030" y="371275"/>
            <a:ext cx="17279940" cy="873124"/>
          </a:xfrm>
          <a:prstGeom prst="rect">
            <a:avLst/>
          </a:prstGeom>
        </p:spPr>
        <p:txBody>
          <a:bodyPr lIns="0" tIns="0" rIns="0" bIns="0" rtlCol="0" anchor="t">
            <a:spAutoFit/>
          </a:bodyPr>
          <a:lstStyle/>
          <a:p>
            <a:pPr marL="0" lvl="0" indent="0" algn="l">
              <a:lnSpc>
                <a:spcPts val="7600"/>
              </a:lnSpc>
              <a:spcBef>
                <a:spcPct val="0"/>
              </a:spcBef>
            </a:pPr>
            <a:r>
              <a:rPr lang="tr-TR" sz="6333" dirty="0" err="1">
                <a:solidFill>
                  <a:schemeClr val="bg1"/>
                </a:solidFill>
                <a:latin typeface="Corporative"/>
                <a:ea typeface="Corporative"/>
                <a:cs typeface="Corporative"/>
                <a:sym typeface="Corporative"/>
              </a:rPr>
              <a:t>BMDK’ın</a:t>
            </a:r>
            <a:r>
              <a:rPr lang="tr-TR" sz="6333" dirty="0">
                <a:solidFill>
                  <a:schemeClr val="bg1"/>
                </a:solidFill>
                <a:latin typeface="Corporative"/>
                <a:ea typeface="Corporative"/>
                <a:cs typeface="Corporative"/>
                <a:sym typeface="Corporative"/>
              </a:rPr>
              <a:t> Amaçları</a:t>
            </a:r>
          </a:p>
        </p:txBody>
      </p:sp>
      <p:sp>
        <p:nvSpPr>
          <p:cNvPr id="7" name="TextBox 7"/>
          <p:cNvSpPr txBox="1"/>
          <p:nvPr/>
        </p:nvSpPr>
        <p:spPr>
          <a:xfrm>
            <a:off x="1028700" y="2189227"/>
            <a:ext cx="16230600" cy="6461192"/>
          </a:xfrm>
          <a:prstGeom prst="rect">
            <a:avLst/>
          </a:prstGeom>
        </p:spPr>
        <p:txBody>
          <a:bodyPr lIns="0" tIns="0" rIns="0" bIns="0" rtlCol="0" anchor="t">
            <a:spAutoFit/>
          </a:bodyPr>
          <a:lstStyle/>
          <a:p>
            <a:pPr marL="582932" lvl="1" indent="-291466" algn="just">
              <a:lnSpc>
                <a:spcPts val="5103"/>
              </a:lnSpc>
              <a:buFont typeface="Arial"/>
              <a:buChar char="•"/>
            </a:pPr>
            <a:r>
              <a:rPr lang="tr-TR" sz="2700" u="none" strike="noStrike" dirty="0">
                <a:solidFill>
                  <a:srgbClr val="003865"/>
                </a:solidFill>
                <a:latin typeface="Clear Sans"/>
                <a:ea typeface="Clear Sans"/>
                <a:cs typeface="Clear Sans"/>
                <a:sym typeface="Clear Sans"/>
              </a:rPr>
              <a:t>Öğretim elemanları ve öğrencilerin makale yazımı, yayımlama ve açık erişim süreçlerine ilişkin bilgilendirme, teşvik, eğitim ve danışmanlık faaliyetlerini koordine etmek,</a:t>
            </a:r>
          </a:p>
          <a:p>
            <a:pPr marL="582932" lvl="1" indent="-291466" algn="just">
              <a:lnSpc>
                <a:spcPts val="5103"/>
              </a:lnSpc>
              <a:buFont typeface="Arial"/>
              <a:buChar char="•"/>
            </a:pPr>
            <a:r>
              <a:rPr lang="tr-TR" sz="2700" u="none" strike="noStrike" dirty="0">
                <a:solidFill>
                  <a:srgbClr val="003865"/>
                </a:solidFill>
                <a:latin typeface="Clear Sans"/>
                <a:ea typeface="Clear Sans"/>
                <a:cs typeface="Clear Sans"/>
                <a:sym typeface="Clear Sans"/>
              </a:rPr>
              <a:t>Makalelere İngilizce dil ve anlatım açısından destek sağlamak,</a:t>
            </a:r>
          </a:p>
          <a:p>
            <a:pPr marL="582932" lvl="1" indent="-291466" algn="just">
              <a:lnSpc>
                <a:spcPts val="5103"/>
              </a:lnSpc>
              <a:buFont typeface="Arial"/>
              <a:buChar char="•"/>
            </a:pPr>
            <a:r>
              <a:rPr lang="tr-TR" sz="2700" u="none" strike="noStrike" dirty="0">
                <a:solidFill>
                  <a:srgbClr val="003865"/>
                </a:solidFill>
                <a:latin typeface="Clear Sans"/>
                <a:ea typeface="Clear Sans"/>
                <a:cs typeface="Clear Sans"/>
                <a:sym typeface="Clear Sans"/>
              </a:rPr>
              <a:t>Makalelere istatistiksel analiz desteği sağlamak,</a:t>
            </a:r>
          </a:p>
          <a:p>
            <a:pPr marL="582932" lvl="1" indent="-291466" algn="just">
              <a:lnSpc>
                <a:spcPts val="5103"/>
              </a:lnSpc>
              <a:buFont typeface="Arial"/>
              <a:buChar char="•"/>
            </a:pPr>
            <a:r>
              <a:rPr lang="tr-TR" sz="2700" u="none" strike="noStrike" dirty="0">
                <a:solidFill>
                  <a:srgbClr val="003865"/>
                </a:solidFill>
                <a:latin typeface="Clear Sans"/>
                <a:ea typeface="Clear Sans"/>
                <a:cs typeface="Clear Sans"/>
                <a:sym typeface="Clear Sans"/>
              </a:rPr>
              <a:t>Etki faktörü yüksek dergilerde yayımlanan bilimsel makalelerin izlenmesini ve duyurulmasını sağlamak,</a:t>
            </a:r>
          </a:p>
          <a:p>
            <a:pPr marL="582932" lvl="1" indent="-291466" algn="just">
              <a:lnSpc>
                <a:spcPts val="5103"/>
              </a:lnSpc>
              <a:buFont typeface="Arial"/>
              <a:buChar char="•"/>
            </a:pPr>
            <a:r>
              <a:rPr lang="tr-TR" sz="2700" u="none" strike="noStrike" dirty="0">
                <a:solidFill>
                  <a:srgbClr val="003865"/>
                </a:solidFill>
                <a:latin typeface="Clear Sans"/>
                <a:ea typeface="Clear Sans"/>
                <a:cs typeface="Clear Sans"/>
                <a:sym typeface="Clear Sans"/>
              </a:rPr>
              <a:t>Faydalı eğitimler düzenlemek,</a:t>
            </a:r>
          </a:p>
          <a:p>
            <a:pPr marL="582932" lvl="1" indent="-291466" algn="just">
              <a:lnSpc>
                <a:spcPts val="5103"/>
              </a:lnSpc>
              <a:buFont typeface="Arial"/>
              <a:buChar char="•"/>
            </a:pPr>
            <a:r>
              <a:rPr lang="tr-TR" sz="2700" dirty="0">
                <a:solidFill>
                  <a:srgbClr val="003865"/>
                </a:solidFill>
                <a:latin typeface="Clear Sans"/>
                <a:ea typeface="Clear Sans"/>
                <a:cs typeface="Clear Sans"/>
                <a:sym typeface="Clear Sans"/>
              </a:rPr>
              <a:t>Y</a:t>
            </a:r>
            <a:r>
              <a:rPr lang="tr-TR" sz="2700" u="none" strike="noStrike" dirty="0">
                <a:solidFill>
                  <a:srgbClr val="003865"/>
                </a:solidFill>
                <a:latin typeface="Clear Sans"/>
                <a:ea typeface="Clear Sans"/>
                <a:cs typeface="Clear Sans"/>
                <a:sym typeface="Clear Sans"/>
              </a:rPr>
              <a:t>apay zekâ araçlarının kullanımına yönelik eğitim faaliyetleri düzenlemek.</a:t>
            </a:r>
          </a:p>
          <a:p>
            <a:pPr marL="582932" lvl="1" indent="-291466" algn="just">
              <a:lnSpc>
                <a:spcPts val="5103"/>
              </a:lnSpc>
              <a:buFont typeface="Arial"/>
              <a:buChar char="•"/>
            </a:pPr>
            <a:r>
              <a:rPr lang="tr-TR" sz="2700" u="none" strike="noStrike" dirty="0">
                <a:solidFill>
                  <a:srgbClr val="003865"/>
                </a:solidFill>
                <a:latin typeface="Clear Sans"/>
                <a:ea typeface="Clear Sans"/>
                <a:cs typeface="Clear Sans"/>
                <a:sym typeface="Clear Sans"/>
              </a:rPr>
              <a:t>Açık erişimli yayınları artırmak amacıyla diğer birimlerle iş birliği yapmak ve bu kapsamda bilgilendirme ve eğitim faaliyetleri gerçekleştirmek,</a:t>
            </a: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360860"/>
            <a:ext cx="17025516" cy="861390"/>
          </a:xfrm>
          <a:prstGeom prst="rect">
            <a:avLst/>
          </a:prstGeom>
        </p:spPr>
        <p:txBody>
          <a:bodyPr lIns="0" tIns="0" rIns="0" bIns="0" rtlCol="0" anchor="t">
            <a:spAutoFit/>
          </a:bodyPr>
          <a:lstStyle/>
          <a:p>
            <a:pPr marL="0" lvl="0" indent="0" algn="just">
              <a:lnSpc>
                <a:spcPts val="7488"/>
              </a:lnSpc>
              <a:spcBef>
                <a:spcPct val="0"/>
              </a:spcBef>
            </a:pPr>
            <a:r>
              <a:rPr lang="en-US" sz="4800" u="none" strike="noStrike" dirty="0">
                <a:solidFill>
                  <a:schemeClr val="bg1">
                    <a:lumMod val="95000"/>
                  </a:schemeClr>
                </a:solidFill>
                <a:latin typeface="Corporative"/>
                <a:ea typeface="Corporative"/>
                <a:cs typeface="Corporative"/>
                <a:sym typeface="Corporative"/>
              </a:rPr>
              <a:t>2.3. </a:t>
            </a:r>
            <a:r>
              <a:rPr lang="en-US" sz="4800" u="none" strike="noStrike" dirty="0" err="1">
                <a:solidFill>
                  <a:schemeClr val="bg1">
                    <a:lumMod val="95000"/>
                  </a:schemeClr>
                </a:solidFill>
                <a:latin typeface="Corporative"/>
                <a:ea typeface="Corporative"/>
                <a:cs typeface="Corporative"/>
                <a:sym typeface="Corporative"/>
              </a:rPr>
              <a:t>Erü</a:t>
            </a:r>
            <a:r>
              <a:rPr lang="en-US" sz="4800" u="none" strike="noStrike" dirty="0">
                <a:solidFill>
                  <a:schemeClr val="bg1">
                    <a:lumMod val="95000"/>
                  </a:schemeClr>
                </a:solidFill>
                <a:latin typeface="Corporative"/>
                <a:ea typeface="Corporative"/>
                <a:cs typeface="Corporative"/>
                <a:sym typeface="Corporative"/>
              </a:rPr>
              <a:t> BAP (</a:t>
            </a:r>
            <a:r>
              <a:rPr lang="en-US" sz="4800" u="none" strike="noStrike" dirty="0" err="1">
                <a:solidFill>
                  <a:schemeClr val="bg1">
                    <a:lumMod val="95000"/>
                  </a:schemeClr>
                </a:solidFill>
                <a:latin typeface="Corporative"/>
                <a:ea typeface="Corporative"/>
                <a:cs typeface="Corporative"/>
                <a:sym typeface="Corporative"/>
              </a:rPr>
              <a:t>Bilimsel</a:t>
            </a:r>
            <a:r>
              <a:rPr lang="en-US" sz="4800" u="none" strike="noStrike" dirty="0">
                <a:solidFill>
                  <a:schemeClr val="bg1">
                    <a:lumMod val="95000"/>
                  </a:schemeClr>
                </a:solidFill>
                <a:latin typeface="Corporative"/>
                <a:ea typeface="Corporative"/>
                <a:cs typeface="Corporative"/>
                <a:sym typeface="Corporative"/>
              </a:rPr>
              <a:t> </a:t>
            </a:r>
            <a:r>
              <a:rPr lang="en-US" sz="4800" u="none" strike="noStrike" dirty="0" err="1">
                <a:solidFill>
                  <a:schemeClr val="bg1">
                    <a:lumMod val="95000"/>
                  </a:schemeClr>
                </a:solidFill>
                <a:latin typeface="Corporative"/>
                <a:ea typeface="Corporative"/>
                <a:cs typeface="Corporative"/>
                <a:sym typeface="Corporative"/>
              </a:rPr>
              <a:t>Araştırma</a:t>
            </a:r>
            <a:r>
              <a:rPr lang="en-US" sz="4800" u="none" strike="noStrike" dirty="0">
                <a:solidFill>
                  <a:schemeClr val="bg1">
                    <a:lumMod val="95000"/>
                  </a:schemeClr>
                </a:solidFill>
                <a:latin typeface="Corporative"/>
                <a:ea typeface="Corporative"/>
                <a:cs typeface="Corporative"/>
                <a:sym typeface="Corporative"/>
              </a:rPr>
              <a:t> </a:t>
            </a:r>
            <a:r>
              <a:rPr lang="en-US" sz="4800" u="none" strike="noStrike" dirty="0" err="1">
                <a:solidFill>
                  <a:schemeClr val="bg1">
                    <a:lumMod val="95000"/>
                  </a:schemeClr>
                </a:solidFill>
                <a:latin typeface="Corporative"/>
                <a:ea typeface="Corporative"/>
                <a:cs typeface="Corporative"/>
                <a:sym typeface="Corporative"/>
              </a:rPr>
              <a:t>Projesi</a:t>
            </a:r>
            <a:r>
              <a:rPr lang="en-US" sz="4800" u="none" strike="noStrike" dirty="0">
                <a:solidFill>
                  <a:schemeClr val="bg1">
                    <a:lumMod val="95000"/>
                  </a:schemeClr>
                </a:solidFill>
                <a:latin typeface="Corporative"/>
                <a:ea typeface="Corporative"/>
                <a:cs typeface="Corporative"/>
                <a:sym typeface="Corporative"/>
              </a:rPr>
              <a:t>)</a:t>
            </a:r>
          </a:p>
        </p:txBody>
      </p:sp>
      <p:sp>
        <p:nvSpPr>
          <p:cNvPr id="7" name="Freeform 7"/>
          <p:cNvSpPr/>
          <p:nvPr/>
        </p:nvSpPr>
        <p:spPr>
          <a:xfrm>
            <a:off x="15467685" y="1587148"/>
            <a:ext cx="2555643" cy="733053"/>
          </a:xfrm>
          <a:custGeom>
            <a:avLst/>
            <a:gdLst/>
            <a:ahLst/>
            <a:cxnLst/>
            <a:rect l="l" t="t" r="r" b="b"/>
            <a:pathLst>
              <a:path w="2555643" h="733053">
                <a:moveTo>
                  <a:pt x="0" y="0"/>
                </a:moveTo>
                <a:lnTo>
                  <a:pt x="2555643" y="0"/>
                </a:lnTo>
                <a:lnTo>
                  <a:pt x="2555643" y="733053"/>
                </a:lnTo>
                <a:lnTo>
                  <a:pt x="0" y="733053"/>
                </a:lnTo>
                <a:lnTo>
                  <a:pt x="0" y="0"/>
                </a:lnTo>
                <a:close/>
              </a:path>
            </a:pathLst>
          </a:custGeom>
          <a:blipFill>
            <a:blip r:embed="rId4"/>
            <a:stretch>
              <a:fillRect/>
            </a:stretch>
          </a:blipFill>
        </p:spPr>
      </p:sp>
      <p:graphicFrame>
        <p:nvGraphicFramePr>
          <p:cNvPr id="8" name="Object 8"/>
          <p:cNvGraphicFramePr/>
          <p:nvPr>
            <p:extLst>
              <p:ext uri="{D42A27DB-BD31-4B8C-83A1-F6EECF244321}">
                <p14:modId xmlns:p14="http://schemas.microsoft.com/office/powerpoint/2010/main" val="4247104372"/>
              </p:ext>
            </p:extLst>
          </p:nvPr>
        </p:nvGraphicFramePr>
        <p:xfrm>
          <a:off x="838200" y="3546661"/>
          <a:ext cx="19095016" cy="9689300"/>
        </p:xfrm>
        <a:graphic>
          <a:graphicData uri="http://schemas.openxmlformats.org/presentationml/2006/ole">
            <mc:AlternateContent xmlns:mc="http://schemas.openxmlformats.org/markup-compatibility/2006">
              <mc:Choice xmlns:v="urn:schemas-microsoft-com:vml" Requires="v">
                <p:oleObj name="Worksheet" r:id="rId5" imgW="19469100" imgH="9906000" progId="Excel.Sheet.12">
                  <p:embed/>
                </p:oleObj>
              </mc:Choice>
              <mc:Fallback>
                <p:oleObj name="Worksheet" r:id="rId5" imgW="19469100" imgH="9906000" progId="Excel.Sheet.12">
                  <p:embed/>
                  <p:pic>
                    <p:nvPicPr>
                      <p:cNvPr id="0" name=""/>
                      <p:cNvPicPr/>
                      <p:nvPr/>
                    </p:nvPicPr>
                    <p:blipFill>
                      <a:blip r:embed="rId6"/>
                      <a:stretch>
                        <a:fillRect/>
                      </a:stretch>
                    </p:blipFill>
                    <p:spPr>
                      <a:xfrm>
                        <a:off x="838200" y="3546661"/>
                        <a:ext cx="19095016" cy="9689300"/>
                      </a:xfrm>
                      <a:prstGeom prst="rect">
                        <a:avLst/>
                      </a:prstGeom>
                    </p:spPr>
                  </p:pic>
                </p:oleObj>
              </mc:Fallback>
            </mc:AlternateContent>
          </a:graphicData>
        </a:graphic>
      </p:graphicFrame>
      <p:sp>
        <p:nvSpPr>
          <p:cNvPr id="9" name="TextBox 9"/>
          <p:cNvSpPr txBox="1"/>
          <p:nvPr/>
        </p:nvSpPr>
        <p:spPr>
          <a:xfrm>
            <a:off x="518854" y="2237557"/>
            <a:ext cx="15925864" cy="658695"/>
          </a:xfrm>
          <a:prstGeom prst="rect">
            <a:avLst/>
          </a:prstGeom>
        </p:spPr>
        <p:txBody>
          <a:bodyPr lIns="0" tIns="0" rIns="0" bIns="0" rtlCol="0" anchor="t">
            <a:spAutoFit/>
          </a:bodyPr>
          <a:lstStyle/>
          <a:p>
            <a:pPr algn="l">
              <a:lnSpc>
                <a:spcPts val="5342"/>
              </a:lnSpc>
              <a:spcBef>
                <a:spcPct val="0"/>
              </a:spcBef>
            </a:pPr>
            <a:r>
              <a:rPr lang="en-US" sz="3899" dirty="0" err="1">
                <a:solidFill>
                  <a:srgbClr val="003865"/>
                </a:solidFill>
                <a:latin typeface="Clear Sans"/>
                <a:ea typeface="Clear Sans"/>
                <a:cs typeface="Clear Sans"/>
                <a:sym typeface="Clear Sans"/>
              </a:rPr>
              <a:t>Projeler</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Kapsamında</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Açık</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Erişim</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Yayın</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Desteği</a:t>
            </a:r>
            <a:r>
              <a:rPr lang="en-US" sz="3899" dirty="0">
                <a:solidFill>
                  <a:srgbClr val="003865"/>
                </a:solidFill>
                <a:latin typeface="Clear Sans"/>
                <a:ea typeface="Clear Sans"/>
                <a:cs typeface="Clear Sans"/>
                <a:sym typeface="Clear Sans"/>
              </a:rPr>
              <a:t> </a:t>
            </a:r>
            <a:r>
              <a:rPr lang="en-US" sz="3899" dirty="0" err="1">
                <a:solidFill>
                  <a:srgbClr val="003865"/>
                </a:solidFill>
                <a:latin typeface="Clear Sans"/>
                <a:ea typeface="Clear Sans"/>
                <a:cs typeface="Clear Sans"/>
                <a:sym typeface="Clear Sans"/>
              </a:rPr>
              <a:t>Uygulaması</a:t>
            </a:r>
            <a:endParaRPr lang="en-US" sz="3899" dirty="0">
              <a:solidFill>
                <a:srgbClr val="003865"/>
              </a:solidFill>
              <a:latin typeface="Clear Sans"/>
              <a:ea typeface="Clear Sans"/>
              <a:cs typeface="Clear Sans"/>
              <a:sym typeface="Clear Sans"/>
            </a:endParaRPr>
          </a:p>
        </p:txBody>
      </p:sp>
      <p:sp>
        <p:nvSpPr>
          <p:cNvPr id="10" name="TextBox 10"/>
          <p:cNvSpPr txBox="1"/>
          <p:nvPr/>
        </p:nvSpPr>
        <p:spPr>
          <a:xfrm>
            <a:off x="4293503" y="4290221"/>
            <a:ext cx="7683745" cy="631776"/>
          </a:xfrm>
          <a:prstGeom prst="rect">
            <a:avLst/>
          </a:prstGeom>
        </p:spPr>
        <p:txBody>
          <a:bodyPr wrap="square" lIns="0" tIns="0" rIns="0" bIns="0" rtlCol="0" anchor="t">
            <a:spAutoFit/>
          </a:bodyPr>
          <a:lstStyle/>
          <a:p>
            <a:pPr marL="0" lvl="0" indent="0" algn="ctr">
              <a:lnSpc>
                <a:spcPts val="5342"/>
              </a:lnSpc>
              <a:spcBef>
                <a:spcPct val="0"/>
              </a:spcBef>
            </a:pPr>
            <a:r>
              <a:rPr lang="en-US" sz="3899" u="none" strike="noStrike" dirty="0" err="1">
                <a:solidFill>
                  <a:srgbClr val="003865"/>
                </a:solidFill>
                <a:latin typeface="Clear Sans"/>
                <a:ea typeface="Clear Sans"/>
                <a:cs typeface="Clear Sans"/>
                <a:sym typeface="Clear Sans"/>
              </a:rPr>
              <a:t>Tablo</a:t>
            </a:r>
            <a:r>
              <a:rPr lang="en-US" sz="3899" u="none" strike="noStrike" dirty="0">
                <a:solidFill>
                  <a:srgbClr val="003865"/>
                </a:solidFill>
                <a:latin typeface="Clear Sans"/>
                <a:ea typeface="Clear Sans"/>
                <a:cs typeface="Clear Sans"/>
                <a:sym typeface="Clear Sans"/>
              </a:rPr>
              <a:t> 1. </a:t>
            </a:r>
            <a:r>
              <a:rPr lang="en-US" sz="3899" u="none" strike="noStrike" dirty="0" err="1">
                <a:solidFill>
                  <a:srgbClr val="003865"/>
                </a:solidFill>
                <a:latin typeface="Clear Sans"/>
                <a:ea typeface="Clear Sans"/>
                <a:cs typeface="Clear Sans"/>
                <a:sym typeface="Clear Sans"/>
              </a:rPr>
              <a:t>Destek</a:t>
            </a:r>
            <a:r>
              <a:rPr lang="en-US" sz="3899" u="none" strike="noStrike" dirty="0">
                <a:solidFill>
                  <a:srgbClr val="003865"/>
                </a:solidFill>
                <a:latin typeface="Clear Sans"/>
                <a:ea typeface="Clear Sans"/>
                <a:cs typeface="Clear Sans"/>
                <a:sym typeface="Clear Sans"/>
              </a:rPr>
              <a:t> </a:t>
            </a:r>
            <a:r>
              <a:rPr lang="en-US" sz="3899" u="none" strike="noStrike" dirty="0" err="1">
                <a:solidFill>
                  <a:srgbClr val="003865"/>
                </a:solidFill>
                <a:latin typeface="Clear Sans"/>
                <a:ea typeface="Clear Sans"/>
                <a:cs typeface="Clear Sans"/>
                <a:sym typeface="Clear Sans"/>
              </a:rPr>
              <a:t>Limitleri</a:t>
            </a:r>
            <a:endParaRPr lang="en-US" sz="3899" u="none" strike="noStrike" dirty="0">
              <a:solidFill>
                <a:srgbClr val="003865"/>
              </a:solidFill>
              <a:latin typeface="Clear Sans"/>
              <a:ea typeface="Clear Sans"/>
              <a:cs typeface="Clear Sans"/>
              <a:sym typeface="Clear Sans"/>
            </a:endParaRPr>
          </a:p>
        </p:txBody>
      </p:sp>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3" name="Resim 12">
            <a:extLst>
              <a:ext uri="{FF2B5EF4-FFF2-40B4-BE49-F238E27FC236}">
                <a16:creationId xmlns:a16="http://schemas.microsoft.com/office/drawing/2014/main" id="{182ECFF9-04B8-6210-8916-87A36B94E8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8003543" y="3415141"/>
            <a:ext cx="9422130" cy="5914387"/>
          </a:xfrm>
          <a:prstGeom prst="rect">
            <a:avLst/>
          </a:prstGeom>
        </p:spPr>
        <p:txBody>
          <a:bodyPr lIns="0" tIns="0" rIns="0" bIns="0" rtlCol="0" anchor="t">
            <a:spAutoFit/>
          </a:bodyPr>
          <a:lstStyle/>
          <a:p>
            <a:pPr algn="l">
              <a:lnSpc>
                <a:spcPts val="3600"/>
              </a:lnSpc>
            </a:pPr>
            <a:r>
              <a:rPr lang="en-US" sz="3000" spc="20">
                <a:solidFill>
                  <a:srgbClr val="181818"/>
                </a:solidFill>
                <a:latin typeface="Georgia"/>
                <a:ea typeface="Georgia"/>
                <a:cs typeface="Georgia"/>
                <a:sym typeface="Georgia"/>
              </a:rPr>
              <a:t>Köşk, Fakülte İçi Küme Evleri, 38030 Melikgazi/Kayseri</a:t>
            </a:r>
          </a:p>
          <a:p>
            <a:pPr algn="l">
              <a:lnSpc>
                <a:spcPts val="3600"/>
              </a:lnSpc>
            </a:pPr>
            <a:endParaRPr lang="en-US" sz="3000" spc="20">
              <a:solidFill>
                <a:srgbClr val="181818"/>
              </a:solidFill>
              <a:latin typeface="Georgia"/>
              <a:ea typeface="Georgia"/>
              <a:cs typeface="Georgia"/>
              <a:sym typeface="Georgia"/>
            </a:endParaRPr>
          </a:p>
          <a:p>
            <a:pPr algn="l">
              <a:lnSpc>
                <a:spcPts val="3600"/>
              </a:lnSpc>
            </a:pPr>
            <a:r>
              <a:rPr lang="en-US" sz="3000" spc="-270">
                <a:solidFill>
                  <a:srgbClr val="181818"/>
                </a:solidFill>
                <a:latin typeface="Georgia"/>
                <a:ea typeface="Georgia"/>
                <a:cs typeface="Georgia"/>
                <a:sym typeface="Georgia"/>
              </a:rPr>
              <a:t>+903524375276 – 12500</a:t>
            </a:r>
          </a:p>
          <a:p>
            <a:pPr algn="l">
              <a:lnSpc>
                <a:spcPts val="7200"/>
              </a:lnSpc>
            </a:pPr>
            <a:r>
              <a:rPr lang="en-US" sz="3000" u="sng" spc="10">
                <a:solidFill>
                  <a:srgbClr val="181818"/>
                </a:solidFill>
                <a:latin typeface="Georgia"/>
                <a:ea typeface="Georgia"/>
                <a:cs typeface="Georgia"/>
                <a:sym typeface="Georgia"/>
                <a:hlinkClick r:id="rId4" tooltip="https://ardek.erciyes.edu.tr/"/>
              </a:rPr>
              <a:t>https://ardek.erciyes.edu.tr/</a:t>
            </a:r>
            <a:r>
              <a:rPr lang="en-US" sz="3000" spc="10">
                <a:solidFill>
                  <a:srgbClr val="181818"/>
                </a:solidFill>
                <a:latin typeface="Georgia"/>
                <a:ea typeface="Georgia"/>
                <a:cs typeface="Georgia"/>
                <a:sym typeface="Georgia"/>
              </a:rPr>
              <a:t> </a:t>
            </a:r>
            <a:r>
              <a:rPr lang="en-US" sz="3000" u="sng" spc="10">
                <a:solidFill>
                  <a:srgbClr val="181818"/>
                </a:solidFill>
                <a:latin typeface="Georgia"/>
                <a:ea typeface="Georgia"/>
                <a:cs typeface="Georgia"/>
                <a:sym typeface="Georgia"/>
                <a:hlinkClick r:id="rId5" tooltip="mailto:ardek@erciyes.edu.tr"/>
              </a:rPr>
              <a:t>ardek@erciyes.edu.tr</a:t>
            </a:r>
          </a:p>
          <a:p>
            <a:pPr algn="l">
              <a:lnSpc>
                <a:spcPts val="3600"/>
              </a:lnSpc>
            </a:pPr>
            <a:endParaRPr lang="en-US" sz="3000" u="sng" spc="10">
              <a:solidFill>
                <a:srgbClr val="181818"/>
              </a:solidFill>
              <a:latin typeface="Georgia"/>
              <a:ea typeface="Georgia"/>
              <a:cs typeface="Georgia"/>
              <a:sym typeface="Georgia"/>
              <a:hlinkClick r:id="rId5" tooltip="mailto:ardek@erciyes.edu.tr"/>
            </a:endParaRPr>
          </a:p>
          <a:p>
            <a:pPr algn="l">
              <a:lnSpc>
                <a:spcPts val="3600"/>
              </a:lnSpc>
            </a:pPr>
            <a:r>
              <a:rPr lang="en-US" sz="3000" u="sng" spc="20">
                <a:solidFill>
                  <a:srgbClr val="181818"/>
                </a:solidFill>
                <a:latin typeface="Georgia"/>
                <a:ea typeface="Georgia"/>
                <a:cs typeface="Georgia"/>
                <a:sym typeface="Georgia"/>
                <a:hlinkClick r:id="rId6" tooltip="https://twitter.com/ArdekErciyes"/>
              </a:rPr>
              <a:t>@ArdekErciyes</a:t>
            </a:r>
          </a:p>
          <a:p>
            <a:pPr algn="l">
              <a:lnSpc>
                <a:spcPts val="3600"/>
              </a:lnSpc>
            </a:pPr>
            <a:endParaRPr lang="en-US" sz="3000" u="sng" spc="20">
              <a:solidFill>
                <a:srgbClr val="181818"/>
              </a:solidFill>
              <a:latin typeface="Georgia"/>
              <a:ea typeface="Georgia"/>
              <a:cs typeface="Georgia"/>
              <a:sym typeface="Georgia"/>
              <a:hlinkClick r:id="rId6" tooltip="https://twitter.com/ArdekErciyes"/>
            </a:endParaRPr>
          </a:p>
          <a:p>
            <a:pPr algn="l">
              <a:lnSpc>
                <a:spcPts val="3600"/>
              </a:lnSpc>
            </a:pPr>
            <a:r>
              <a:rPr lang="en-US" sz="3000" u="sng" spc="20">
                <a:solidFill>
                  <a:srgbClr val="181818"/>
                </a:solidFill>
                <a:latin typeface="Georgia"/>
                <a:ea typeface="Georgia"/>
                <a:cs typeface="Georgia"/>
                <a:sym typeface="Georgia"/>
                <a:hlinkClick r:id="rId7" tooltip="https://www.linkedin.com/company/eruardek/"/>
              </a:rPr>
              <a:t>https://www.linkedin.com/company/eruardek/</a:t>
            </a:r>
          </a:p>
          <a:p>
            <a:pPr algn="l">
              <a:lnSpc>
                <a:spcPts val="3600"/>
              </a:lnSpc>
            </a:pPr>
            <a:endParaRPr lang="en-US" sz="3000" u="sng" spc="20">
              <a:solidFill>
                <a:srgbClr val="181818"/>
              </a:solidFill>
              <a:latin typeface="Georgia"/>
              <a:ea typeface="Georgia"/>
              <a:cs typeface="Georgia"/>
              <a:sym typeface="Georgia"/>
              <a:hlinkClick r:id="rId7" tooltip="https://www.linkedin.com/company/eruardek/"/>
            </a:endParaRPr>
          </a:p>
          <a:p>
            <a:pPr algn="l">
              <a:lnSpc>
                <a:spcPts val="3600"/>
              </a:lnSpc>
            </a:pPr>
            <a:r>
              <a:rPr lang="en-US" sz="3000" u="sng" spc="50">
                <a:solidFill>
                  <a:srgbClr val="181818"/>
                </a:solidFill>
                <a:latin typeface="Georgia"/>
                <a:ea typeface="Georgia"/>
                <a:cs typeface="Georgia"/>
                <a:sym typeface="Georgia"/>
                <a:hlinkClick r:id="rId8" tooltip="https://www.instagram.com/ardekerciyes/"/>
              </a:rPr>
              <a:t>@ardekerciyes</a:t>
            </a:r>
          </a:p>
        </p:txBody>
      </p:sp>
      <p:grpSp>
        <p:nvGrpSpPr>
          <p:cNvPr id="7" name="Group 7"/>
          <p:cNvGrpSpPr/>
          <p:nvPr/>
        </p:nvGrpSpPr>
        <p:grpSpPr>
          <a:xfrm>
            <a:off x="534162" y="210312"/>
            <a:ext cx="5588251" cy="3998214"/>
            <a:chOff x="0" y="0"/>
            <a:chExt cx="7451001" cy="5330952"/>
          </a:xfrm>
        </p:grpSpPr>
        <p:sp>
          <p:nvSpPr>
            <p:cNvPr id="8" name="Freeform 8"/>
            <p:cNvSpPr/>
            <p:nvPr/>
          </p:nvSpPr>
          <p:spPr>
            <a:xfrm>
              <a:off x="0" y="0"/>
              <a:ext cx="7450963" cy="5330952"/>
            </a:xfrm>
            <a:custGeom>
              <a:avLst/>
              <a:gdLst/>
              <a:ahLst/>
              <a:cxnLst/>
              <a:rect l="l" t="t" r="r" b="b"/>
              <a:pathLst>
                <a:path w="7450963" h="5330952">
                  <a:moveTo>
                    <a:pt x="0" y="0"/>
                  </a:moveTo>
                  <a:lnTo>
                    <a:pt x="7450963" y="0"/>
                  </a:lnTo>
                  <a:lnTo>
                    <a:pt x="7450963" y="5330952"/>
                  </a:lnTo>
                  <a:lnTo>
                    <a:pt x="0" y="5330952"/>
                  </a:lnTo>
                  <a:close/>
                </a:path>
              </a:pathLst>
            </a:custGeom>
            <a:blipFill>
              <a:blip r:embed="rId9"/>
              <a:stretch>
                <a:fillRect l="-17" r="-17"/>
              </a:stretch>
            </a:blipFill>
          </p:spPr>
        </p:sp>
      </p:grpSp>
      <p:grpSp>
        <p:nvGrpSpPr>
          <p:cNvPr id="9" name="Group 9"/>
          <p:cNvGrpSpPr/>
          <p:nvPr/>
        </p:nvGrpSpPr>
        <p:grpSpPr>
          <a:xfrm>
            <a:off x="1362866" y="5300396"/>
            <a:ext cx="3574799" cy="3574799"/>
            <a:chOff x="0" y="0"/>
            <a:chExt cx="4766399" cy="4766399"/>
          </a:xfrm>
        </p:grpSpPr>
        <p:sp>
          <p:nvSpPr>
            <p:cNvPr id="10" name="Freeform 10"/>
            <p:cNvSpPr/>
            <p:nvPr/>
          </p:nvSpPr>
          <p:spPr>
            <a:xfrm>
              <a:off x="0" y="0"/>
              <a:ext cx="4766437" cy="4766437"/>
            </a:xfrm>
            <a:custGeom>
              <a:avLst/>
              <a:gdLst/>
              <a:ahLst/>
              <a:cxnLst/>
              <a:rect l="l" t="t" r="r" b="b"/>
              <a:pathLst>
                <a:path w="4766437" h="4766437">
                  <a:moveTo>
                    <a:pt x="0" y="0"/>
                  </a:moveTo>
                  <a:lnTo>
                    <a:pt x="4766437" y="0"/>
                  </a:lnTo>
                  <a:lnTo>
                    <a:pt x="4766437" y="4766437"/>
                  </a:lnTo>
                  <a:lnTo>
                    <a:pt x="0" y="4766437"/>
                  </a:lnTo>
                  <a:close/>
                </a:path>
              </a:pathLst>
            </a:custGeom>
            <a:blipFill>
              <a:blip r:embed="rId10"/>
              <a:stretch>
                <a:fillRect/>
              </a:stretch>
            </a:blipFill>
          </p:spPr>
        </p:sp>
      </p:grpSp>
      <p:sp>
        <p:nvSpPr>
          <p:cNvPr id="11" name="TextBox 11"/>
          <p:cNvSpPr txBox="1"/>
          <p:nvPr/>
        </p:nvSpPr>
        <p:spPr>
          <a:xfrm>
            <a:off x="6571745" y="2125199"/>
            <a:ext cx="11309347" cy="781050"/>
          </a:xfrm>
          <a:prstGeom prst="rect">
            <a:avLst/>
          </a:prstGeom>
        </p:spPr>
        <p:txBody>
          <a:bodyPr lIns="0" tIns="0" rIns="0" bIns="0" rtlCol="0" anchor="t">
            <a:spAutoFit/>
          </a:bodyPr>
          <a:lstStyle/>
          <a:p>
            <a:pPr algn="l">
              <a:lnSpc>
                <a:spcPts val="6330"/>
              </a:lnSpc>
            </a:pPr>
            <a:r>
              <a:rPr lang="en-US" sz="5400">
                <a:solidFill>
                  <a:srgbClr val="006FC0"/>
                </a:solidFill>
                <a:latin typeface="Impact"/>
                <a:ea typeface="Impact"/>
                <a:cs typeface="Impact"/>
                <a:sym typeface="Impact"/>
              </a:rPr>
              <a:t>Erciyes Üniversitesi Araştırma Dekanlığı</a:t>
            </a:r>
          </a:p>
        </p:txBody>
      </p:sp>
      <p:grpSp>
        <p:nvGrpSpPr>
          <p:cNvPr id="12" name="Group 12"/>
          <p:cNvGrpSpPr/>
          <p:nvPr/>
        </p:nvGrpSpPr>
        <p:grpSpPr>
          <a:xfrm>
            <a:off x="7130539" y="3279391"/>
            <a:ext cx="562889" cy="731520"/>
            <a:chOff x="0" y="0"/>
            <a:chExt cx="750519" cy="975360"/>
          </a:xfrm>
        </p:grpSpPr>
        <p:sp>
          <p:nvSpPr>
            <p:cNvPr id="13" name="Freeform 13"/>
            <p:cNvSpPr/>
            <p:nvPr/>
          </p:nvSpPr>
          <p:spPr>
            <a:xfrm>
              <a:off x="0" y="0"/>
              <a:ext cx="750570" cy="975360"/>
            </a:xfrm>
            <a:custGeom>
              <a:avLst/>
              <a:gdLst/>
              <a:ahLst/>
              <a:cxnLst/>
              <a:rect l="l" t="t" r="r" b="b"/>
              <a:pathLst>
                <a:path w="750570" h="975360">
                  <a:moveTo>
                    <a:pt x="0" y="0"/>
                  </a:moveTo>
                  <a:lnTo>
                    <a:pt x="750570" y="0"/>
                  </a:lnTo>
                  <a:lnTo>
                    <a:pt x="750570" y="975360"/>
                  </a:lnTo>
                  <a:lnTo>
                    <a:pt x="0" y="975360"/>
                  </a:lnTo>
                  <a:close/>
                </a:path>
              </a:pathLst>
            </a:custGeom>
            <a:blipFill>
              <a:blip r:embed="rId11"/>
              <a:stretch>
                <a:fillRect l="-174" r="-165"/>
              </a:stretch>
            </a:blipFill>
          </p:spPr>
        </p:sp>
      </p:grpSp>
      <p:grpSp>
        <p:nvGrpSpPr>
          <p:cNvPr id="14" name="Group 14"/>
          <p:cNvGrpSpPr/>
          <p:nvPr/>
        </p:nvGrpSpPr>
        <p:grpSpPr>
          <a:xfrm>
            <a:off x="7149589" y="4208650"/>
            <a:ext cx="585216" cy="621154"/>
            <a:chOff x="0" y="0"/>
            <a:chExt cx="780288" cy="828205"/>
          </a:xfrm>
        </p:grpSpPr>
        <p:sp>
          <p:nvSpPr>
            <p:cNvPr id="15" name="Freeform 15"/>
            <p:cNvSpPr/>
            <p:nvPr/>
          </p:nvSpPr>
          <p:spPr>
            <a:xfrm>
              <a:off x="0" y="0"/>
              <a:ext cx="780288" cy="828167"/>
            </a:xfrm>
            <a:custGeom>
              <a:avLst/>
              <a:gdLst/>
              <a:ahLst/>
              <a:cxnLst/>
              <a:rect l="l" t="t" r="r" b="b"/>
              <a:pathLst>
                <a:path w="780288" h="828167">
                  <a:moveTo>
                    <a:pt x="0" y="0"/>
                  </a:moveTo>
                  <a:lnTo>
                    <a:pt x="780288" y="0"/>
                  </a:lnTo>
                  <a:lnTo>
                    <a:pt x="780288" y="828167"/>
                  </a:lnTo>
                  <a:lnTo>
                    <a:pt x="0" y="828167"/>
                  </a:lnTo>
                  <a:close/>
                </a:path>
              </a:pathLst>
            </a:custGeom>
            <a:blipFill>
              <a:blip r:embed="rId12"/>
              <a:stretch>
                <a:fillRect t="-98" b="-102"/>
              </a:stretch>
            </a:blipFill>
          </p:spPr>
        </p:sp>
      </p:grpSp>
      <p:grpSp>
        <p:nvGrpSpPr>
          <p:cNvPr id="16" name="Group 16"/>
          <p:cNvGrpSpPr/>
          <p:nvPr/>
        </p:nvGrpSpPr>
        <p:grpSpPr>
          <a:xfrm>
            <a:off x="7004809" y="5118859"/>
            <a:ext cx="856488" cy="734063"/>
            <a:chOff x="0" y="0"/>
            <a:chExt cx="1141984" cy="978751"/>
          </a:xfrm>
        </p:grpSpPr>
        <p:sp>
          <p:nvSpPr>
            <p:cNvPr id="17" name="Freeform 17"/>
            <p:cNvSpPr/>
            <p:nvPr/>
          </p:nvSpPr>
          <p:spPr>
            <a:xfrm>
              <a:off x="0" y="0"/>
              <a:ext cx="1141984" cy="978789"/>
            </a:xfrm>
            <a:custGeom>
              <a:avLst/>
              <a:gdLst/>
              <a:ahLst/>
              <a:cxnLst/>
              <a:rect l="l" t="t" r="r" b="b"/>
              <a:pathLst>
                <a:path w="1141984" h="978789">
                  <a:moveTo>
                    <a:pt x="0" y="0"/>
                  </a:moveTo>
                  <a:lnTo>
                    <a:pt x="1141984" y="0"/>
                  </a:lnTo>
                  <a:lnTo>
                    <a:pt x="1141984" y="978789"/>
                  </a:lnTo>
                  <a:lnTo>
                    <a:pt x="0" y="978789"/>
                  </a:lnTo>
                  <a:close/>
                </a:path>
              </a:pathLst>
            </a:custGeom>
            <a:blipFill>
              <a:blip r:embed="rId13"/>
              <a:stretch>
                <a:fillRect t="-184" b="-180"/>
              </a:stretch>
            </a:blipFill>
          </p:spPr>
        </p:sp>
      </p:grpSp>
      <p:grpSp>
        <p:nvGrpSpPr>
          <p:cNvPr id="18" name="Group 18"/>
          <p:cNvGrpSpPr/>
          <p:nvPr/>
        </p:nvGrpSpPr>
        <p:grpSpPr>
          <a:xfrm>
            <a:off x="7078980" y="6100877"/>
            <a:ext cx="685190" cy="499824"/>
            <a:chOff x="0" y="0"/>
            <a:chExt cx="913587" cy="666432"/>
          </a:xfrm>
        </p:grpSpPr>
        <p:sp>
          <p:nvSpPr>
            <p:cNvPr id="19" name="Freeform 19"/>
            <p:cNvSpPr/>
            <p:nvPr/>
          </p:nvSpPr>
          <p:spPr>
            <a:xfrm>
              <a:off x="0" y="0"/>
              <a:ext cx="913638" cy="666369"/>
            </a:xfrm>
            <a:custGeom>
              <a:avLst/>
              <a:gdLst/>
              <a:ahLst/>
              <a:cxnLst/>
              <a:rect l="l" t="t" r="r" b="b"/>
              <a:pathLst>
                <a:path w="913638" h="666369">
                  <a:moveTo>
                    <a:pt x="0" y="0"/>
                  </a:moveTo>
                  <a:lnTo>
                    <a:pt x="913638" y="0"/>
                  </a:lnTo>
                  <a:lnTo>
                    <a:pt x="913638" y="666369"/>
                  </a:lnTo>
                  <a:lnTo>
                    <a:pt x="0" y="666369"/>
                  </a:lnTo>
                  <a:close/>
                </a:path>
              </a:pathLst>
            </a:custGeom>
            <a:blipFill>
              <a:blip r:embed="rId14"/>
              <a:stretch>
                <a:fillRect t="-19" r="5" b="-26"/>
              </a:stretch>
            </a:blipFill>
          </p:spPr>
        </p:sp>
      </p:grpSp>
      <p:grpSp>
        <p:nvGrpSpPr>
          <p:cNvPr id="20" name="Group 20"/>
          <p:cNvGrpSpPr/>
          <p:nvPr/>
        </p:nvGrpSpPr>
        <p:grpSpPr>
          <a:xfrm>
            <a:off x="7123681" y="6967576"/>
            <a:ext cx="630860" cy="569871"/>
            <a:chOff x="0" y="0"/>
            <a:chExt cx="841146" cy="759828"/>
          </a:xfrm>
        </p:grpSpPr>
        <p:sp>
          <p:nvSpPr>
            <p:cNvPr id="21" name="Freeform 21"/>
            <p:cNvSpPr/>
            <p:nvPr/>
          </p:nvSpPr>
          <p:spPr>
            <a:xfrm>
              <a:off x="0" y="0"/>
              <a:ext cx="841121" cy="759841"/>
            </a:xfrm>
            <a:custGeom>
              <a:avLst/>
              <a:gdLst/>
              <a:ahLst/>
              <a:cxnLst/>
              <a:rect l="l" t="t" r="r" b="b"/>
              <a:pathLst>
                <a:path w="841121" h="759841">
                  <a:moveTo>
                    <a:pt x="0" y="0"/>
                  </a:moveTo>
                  <a:lnTo>
                    <a:pt x="841121" y="0"/>
                  </a:lnTo>
                  <a:lnTo>
                    <a:pt x="841121" y="759841"/>
                  </a:lnTo>
                  <a:lnTo>
                    <a:pt x="0" y="759841"/>
                  </a:lnTo>
                  <a:close/>
                </a:path>
              </a:pathLst>
            </a:custGeom>
            <a:blipFill>
              <a:blip r:embed="rId15"/>
              <a:stretch>
                <a:fillRect t="-466" r="-3" b="-466"/>
              </a:stretch>
            </a:blipFill>
          </p:spPr>
        </p:sp>
      </p:grpSp>
      <p:grpSp>
        <p:nvGrpSpPr>
          <p:cNvPr id="22" name="Group 22"/>
          <p:cNvGrpSpPr/>
          <p:nvPr/>
        </p:nvGrpSpPr>
        <p:grpSpPr>
          <a:xfrm>
            <a:off x="7119109" y="7818472"/>
            <a:ext cx="605057" cy="612619"/>
            <a:chOff x="0" y="0"/>
            <a:chExt cx="806742" cy="816826"/>
          </a:xfrm>
        </p:grpSpPr>
        <p:sp>
          <p:nvSpPr>
            <p:cNvPr id="23" name="Freeform 23"/>
            <p:cNvSpPr/>
            <p:nvPr/>
          </p:nvSpPr>
          <p:spPr>
            <a:xfrm>
              <a:off x="0" y="0"/>
              <a:ext cx="806704" cy="816864"/>
            </a:xfrm>
            <a:custGeom>
              <a:avLst/>
              <a:gdLst/>
              <a:ahLst/>
              <a:cxnLst/>
              <a:rect l="l" t="t" r="r" b="b"/>
              <a:pathLst>
                <a:path w="806704" h="816864">
                  <a:moveTo>
                    <a:pt x="0" y="0"/>
                  </a:moveTo>
                  <a:lnTo>
                    <a:pt x="806704" y="0"/>
                  </a:lnTo>
                  <a:lnTo>
                    <a:pt x="806704" y="816864"/>
                  </a:lnTo>
                  <a:lnTo>
                    <a:pt x="0" y="816864"/>
                  </a:lnTo>
                  <a:close/>
                </a:path>
              </a:pathLst>
            </a:custGeom>
            <a:blipFill>
              <a:blip r:embed="rId16"/>
              <a:stretch>
                <a:fillRect l="-624" r="-629" b="4"/>
              </a:stretch>
            </a:blipFill>
          </p:spPr>
        </p:sp>
      </p:grpSp>
      <p:grpSp>
        <p:nvGrpSpPr>
          <p:cNvPr id="24" name="Group 24"/>
          <p:cNvGrpSpPr/>
          <p:nvPr/>
        </p:nvGrpSpPr>
        <p:grpSpPr>
          <a:xfrm>
            <a:off x="7109460" y="8712756"/>
            <a:ext cx="676656" cy="670074"/>
            <a:chOff x="0" y="0"/>
            <a:chExt cx="902208" cy="893432"/>
          </a:xfrm>
        </p:grpSpPr>
        <p:sp>
          <p:nvSpPr>
            <p:cNvPr id="25" name="Freeform 25"/>
            <p:cNvSpPr/>
            <p:nvPr/>
          </p:nvSpPr>
          <p:spPr>
            <a:xfrm>
              <a:off x="0" y="0"/>
              <a:ext cx="902208" cy="893445"/>
            </a:xfrm>
            <a:custGeom>
              <a:avLst/>
              <a:gdLst/>
              <a:ahLst/>
              <a:cxnLst/>
              <a:rect l="l" t="t" r="r" b="b"/>
              <a:pathLst>
                <a:path w="902208" h="893445">
                  <a:moveTo>
                    <a:pt x="0" y="0"/>
                  </a:moveTo>
                  <a:lnTo>
                    <a:pt x="902208" y="0"/>
                  </a:lnTo>
                  <a:lnTo>
                    <a:pt x="902208" y="893445"/>
                  </a:lnTo>
                  <a:lnTo>
                    <a:pt x="0" y="893445"/>
                  </a:lnTo>
                  <a:close/>
                </a:path>
              </a:pathLst>
            </a:custGeom>
            <a:blipFill>
              <a:blip r:embed="rId17"/>
              <a:stretch>
                <a:fillRect t="-490" b="-490"/>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504030" y="224020"/>
            <a:ext cx="17279940" cy="829714"/>
          </a:xfrm>
          <a:prstGeom prst="rect">
            <a:avLst/>
          </a:prstGeom>
        </p:spPr>
        <p:txBody>
          <a:bodyPr lIns="0" tIns="0" rIns="0" bIns="0" rtlCol="0" anchor="t">
            <a:spAutoFit/>
          </a:bodyPr>
          <a:lstStyle/>
          <a:p>
            <a:pPr marL="0" lvl="0" indent="0" algn="l">
              <a:lnSpc>
                <a:spcPts val="7600"/>
              </a:lnSpc>
              <a:spcBef>
                <a:spcPct val="0"/>
              </a:spcBef>
            </a:pPr>
            <a:r>
              <a:rPr lang="tr-TR" sz="4400" dirty="0" err="1">
                <a:solidFill>
                  <a:schemeClr val="bg1"/>
                </a:solidFill>
                <a:latin typeface="Corporative"/>
                <a:ea typeface="Corporative"/>
                <a:cs typeface="Corporative"/>
                <a:sym typeface="Corporative"/>
              </a:rPr>
              <a:t>BMDK’nin</a:t>
            </a:r>
            <a:r>
              <a:rPr lang="tr-TR" sz="4400" dirty="0">
                <a:solidFill>
                  <a:schemeClr val="bg1"/>
                </a:solidFill>
                <a:latin typeface="Corporative"/>
                <a:ea typeface="Corporative"/>
                <a:cs typeface="Corporative"/>
                <a:sym typeface="Corporative"/>
              </a:rPr>
              <a:t> Organizasyon Yapısı (Bağlı Ofisler)</a:t>
            </a:r>
          </a:p>
        </p:txBody>
      </p:sp>
      <p:sp>
        <p:nvSpPr>
          <p:cNvPr id="7" name="TextBox 7"/>
          <p:cNvSpPr txBox="1"/>
          <p:nvPr/>
        </p:nvSpPr>
        <p:spPr>
          <a:xfrm>
            <a:off x="1066800" y="2247900"/>
            <a:ext cx="16230600" cy="6297686"/>
          </a:xfrm>
          <a:prstGeom prst="rect">
            <a:avLst/>
          </a:prstGeom>
        </p:spPr>
        <p:txBody>
          <a:bodyPr lIns="0" tIns="0" rIns="0" bIns="0" rtlCol="0" anchor="t">
            <a:spAutoFit/>
          </a:bodyPr>
          <a:lstStyle/>
          <a:p>
            <a:pPr algn="just">
              <a:lnSpc>
                <a:spcPts val="3780"/>
              </a:lnSpc>
            </a:pPr>
            <a:r>
              <a:rPr lang="tr-TR" sz="2700" dirty="0">
                <a:solidFill>
                  <a:srgbClr val="003865"/>
                </a:solidFill>
                <a:latin typeface="Clear Sans"/>
                <a:ea typeface="Clear Sans"/>
                <a:cs typeface="Clear Sans"/>
                <a:sym typeface="Clear Sans"/>
              </a:rPr>
              <a:t>(</a:t>
            </a:r>
            <a:r>
              <a:rPr lang="tr-TR" sz="2700" u="none" strike="noStrike" dirty="0">
                <a:solidFill>
                  <a:srgbClr val="003865"/>
                </a:solidFill>
                <a:latin typeface="Clear Sans"/>
                <a:ea typeface="Clear Sans"/>
                <a:cs typeface="Clear Sans"/>
                <a:sym typeface="Clear Sans"/>
              </a:rPr>
              <a:t>1) Editing Ofis: Bilimsel dergilerde yayımlanması hedeflenen makaleler ile uluslararası proje başvurularına yönelik metinlerin akademik dil, anlatım ve terminoloji açısından düzenlenmesine katkı sağlar.</a:t>
            </a:r>
          </a:p>
          <a:p>
            <a:pPr algn="just">
              <a:lnSpc>
                <a:spcPts val="3780"/>
              </a:lnSpc>
            </a:pPr>
            <a:r>
              <a:rPr lang="tr-TR" sz="2700" u="none" strike="noStrike" dirty="0">
                <a:solidFill>
                  <a:srgbClr val="003865"/>
                </a:solidFill>
                <a:latin typeface="Clear Sans"/>
                <a:ea typeface="Clear Sans"/>
                <a:cs typeface="Clear Sans"/>
                <a:sym typeface="Clear Sans"/>
              </a:rPr>
              <a:t>(2) Veri Analizi Destek Ofisi: Araştırmalara ait nicel ve nitel verilerin uygun istatistiksel yöntemler, modelleme ve veri görselleştirme teknikleri ile analiz edilmesine yönelik akademik danışmanlık ve teknik destek sağlar.</a:t>
            </a:r>
          </a:p>
          <a:p>
            <a:pPr algn="just">
              <a:lnSpc>
                <a:spcPts val="3780"/>
              </a:lnSpc>
            </a:pPr>
            <a:r>
              <a:rPr lang="tr-TR" sz="2700" u="none" strike="noStrike" dirty="0">
                <a:solidFill>
                  <a:srgbClr val="003865"/>
                </a:solidFill>
                <a:latin typeface="Clear Sans"/>
                <a:ea typeface="Clear Sans"/>
                <a:cs typeface="Clear Sans"/>
                <a:sym typeface="Clear Sans"/>
              </a:rPr>
              <a:t>(3) Makale Destek Ofisi:</a:t>
            </a:r>
          </a:p>
          <a:p>
            <a:pPr marL="582932" lvl="1" indent="-291466" algn="just">
              <a:lnSpc>
                <a:spcPts val="3780"/>
              </a:lnSpc>
              <a:buFont typeface="Arial"/>
              <a:buChar char="•"/>
            </a:pPr>
            <a:r>
              <a:rPr lang="tr-TR" sz="2700" u="none" strike="noStrike" dirty="0">
                <a:solidFill>
                  <a:srgbClr val="003865"/>
                </a:solidFill>
                <a:latin typeface="Clear Sans"/>
                <a:ea typeface="Clear Sans"/>
                <a:cs typeface="Clear Sans"/>
                <a:sym typeface="Clear Sans"/>
              </a:rPr>
              <a:t>Dergi seçimi</a:t>
            </a:r>
          </a:p>
          <a:p>
            <a:pPr marL="582932" lvl="1" indent="-291466" algn="just">
              <a:lnSpc>
                <a:spcPts val="3780"/>
              </a:lnSpc>
              <a:buFont typeface="Arial"/>
              <a:buChar char="•"/>
            </a:pPr>
            <a:r>
              <a:rPr lang="tr-TR" sz="2700" u="none" strike="noStrike" dirty="0">
                <a:solidFill>
                  <a:srgbClr val="003865"/>
                </a:solidFill>
                <a:latin typeface="Clear Sans"/>
                <a:ea typeface="Clear Sans"/>
                <a:cs typeface="Clear Sans"/>
                <a:sym typeface="Clear Sans"/>
              </a:rPr>
              <a:t>Etki faktörü ve indeksler</a:t>
            </a:r>
          </a:p>
          <a:p>
            <a:pPr marL="582932" lvl="1" indent="-291466" algn="just">
              <a:lnSpc>
                <a:spcPts val="3780"/>
              </a:lnSpc>
              <a:buFont typeface="Arial"/>
              <a:buChar char="•"/>
            </a:pPr>
            <a:r>
              <a:rPr lang="tr-TR" sz="2700" u="none" strike="noStrike" dirty="0">
                <a:solidFill>
                  <a:srgbClr val="003865"/>
                </a:solidFill>
                <a:latin typeface="Clear Sans"/>
                <a:ea typeface="Clear Sans"/>
                <a:cs typeface="Clear Sans"/>
                <a:sym typeface="Clear Sans"/>
              </a:rPr>
              <a:t>Açık erişim yayıncılık</a:t>
            </a:r>
          </a:p>
          <a:p>
            <a:pPr marL="582932" lvl="1" indent="-291466" algn="just">
              <a:lnSpc>
                <a:spcPts val="3780"/>
              </a:lnSpc>
              <a:buFont typeface="Arial"/>
              <a:buChar char="•"/>
            </a:pPr>
            <a:r>
              <a:rPr lang="tr-TR" sz="2700" u="none" strike="noStrike" dirty="0">
                <a:solidFill>
                  <a:srgbClr val="003865"/>
                </a:solidFill>
                <a:latin typeface="Clear Sans"/>
                <a:ea typeface="Clear Sans"/>
                <a:cs typeface="Clear Sans"/>
                <a:sym typeface="Clear Sans"/>
              </a:rPr>
              <a:t>Yayın ücretleri</a:t>
            </a:r>
          </a:p>
          <a:p>
            <a:pPr algn="just">
              <a:lnSpc>
                <a:spcPts val="3780"/>
              </a:lnSpc>
            </a:pPr>
            <a:r>
              <a:rPr lang="tr-TR" sz="2700" u="none" strike="noStrike" dirty="0">
                <a:solidFill>
                  <a:srgbClr val="003865"/>
                </a:solidFill>
                <a:latin typeface="Clear Sans"/>
                <a:ea typeface="Clear Sans"/>
                <a:cs typeface="Clear Sans"/>
                <a:sym typeface="Clear Sans"/>
              </a:rPr>
              <a:t>konularında bilgilendirme yapar; ayrıca makale künyesinin doğru yazımı ve yayın stratejileri konusunda destek sağlar.</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1" name="Resim 10">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2560" y="367341"/>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err="1">
                <a:solidFill>
                  <a:schemeClr val="bg1"/>
                </a:solidFill>
                <a:latin typeface="Corporative"/>
                <a:ea typeface="Corporative"/>
                <a:cs typeface="Corporative"/>
                <a:sym typeface="Corporative"/>
              </a:rPr>
              <a:t>BMDK’nin</a:t>
            </a:r>
            <a:r>
              <a:rPr lang="en-US" sz="6333" dirty="0">
                <a:solidFill>
                  <a:schemeClr val="bg1"/>
                </a:solidFill>
                <a:latin typeface="Corporative"/>
                <a:ea typeface="Corporative"/>
                <a:cs typeface="Corporative"/>
                <a:sym typeface="Corporative"/>
              </a:rPr>
              <a:t> </a:t>
            </a:r>
            <a:r>
              <a:rPr lang="en-US" sz="6333" dirty="0" err="1">
                <a:solidFill>
                  <a:schemeClr val="bg1"/>
                </a:solidFill>
                <a:latin typeface="Corporative"/>
                <a:ea typeface="Corporative"/>
                <a:cs typeface="Corporative"/>
                <a:sym typeface="Corporative"/>
              </a:rPr>
              <a:t>Odaklandığı</a:t>
            </a:r>
            <a:r>
              <a:rPr lang="en-US" sz="6333" dirty="0">
                <a:solidFill>
                  <a:schemeClr val="bg1"/>
                </a:solidFill>
                <a:latin typeface="Corporative"/>
                <a:ea typeface="Corporative"/>
                <a:cs typeface="Corporative"/>
                <a:sym typeface="Corporative"/>
              </a:rPr>
              <a:t> </a:t>
            </a:r>
            <a:r>
              <a:rPr lang="en-US" sz="6333" dirty="0" err="1">
                <a:solidFill>
                  <a:schemeClr val="bg1"/>
                </a:solidFill>
                <a:latin typeface="Corporative"/>
                <a:ea typeface="Corporative"/>
                <a:cs typeface="Corporative"/>
                <a:sym typeface="Corporative"/>
              </a:rPr>
              <a:t>Noktalar</a:t>
            </a:r>
            <a:endParaRPr lang="en-US" sz="6333" dirty="0">
              <a:solidFill>
                <a:schemeClr val="bg1"/>
              </a:solidFill>
              <a:latin typeface="Corporative"/>
              <a:ea typeface="Corporative"/>
              <a:cs typeface="Corporative"/>
              <a:sym typeface="Corporative"/>
            </a:endParaRPr>
          </a:p>
        </p:txBody>
      </p:sp>
      <p:sp>
        <p:nvSpPr>
          <p:cNvPr id="7" name="TextBox 7"/>
          <p:cNvSpPr txBox="1"/>
          <p:nvPr/>
        </p:nvSpPr>
        <p:spPr>
          <a:xfrm>
            <a:off x="1007230" y="2487541"/>
            <a:ext cx="16230600" cy="6170295"/>
          </a:xfrm>
          <a:prstGeom prst="rect">
            <a:avLst/>
          </a:prstGeom>
        </p:spPr>
        <p:txBody>
          <a:bodyPr lIns="0" tIns="0" rIns="0" bIns="0" rtlCol="0" anchor="t">
            <a:spAutoFit/>
          </a:bodyPr>
          <a:lstStyle/>
          <a:p>
            <a:pPr algn="l">
              <a:lnSpc>
                <a:spcPts val="3780"/>
              </a:lnSpc>
            </a:pPr>
            <a:r>
              <a:rPr lang="en-US" sz="2700" b="1" spc="27">
                <a:solidFill>
                  <a:srgbClr val="003865"/>
                </a:solidFill>
                <a:latin typeface="Clear Sans Bold"/>
                <a:ea typeface="Clear Sans Bold"/>
                <a:cs typeface="Clear Sans Bold"/>
                <a:sym typeface="Clear Sans Bold"/>
              </a:rPr>
              <a:t>🏛️ Kurumsal Akademik Destek</a:t>
            </a:r>
          </a:p>
          <a:p>
            <a:pPr marL="582932" lvl="1" indent="-291466" algn="l">
              <a:lnSpc>
                <a:spcPts val="3780"/>
              </a:lnSpc>
              <a:buFont typeface="Arial"/>
              <a:buChar char="•"/>
            </a:pPr>
            <a:r>
              <a:rPr lang="en-US" sz="2700">
                <a:solidFill>
                  <a:srgbClr val="003865"/>
                </a:solidFill>
                <a:latin typeface="Clear Sans"/>
                <a:ea typeface="Clear Sans"/>
                <a:cs typeface="Clear Sans"/>
                <a:sym typeface="Clear Sans"/>
              </a:rPr>
              <a:t>Akademik Akademik metinlerin uluslararası yayın standartlarına uygun hâle getirilmesi amacıyla dil, anlatım ve terminoloji açısından düzenleme (Editing) desteği sağlanır.</a:t>
            </a:r>
          </a:p>
          <a:p>
            <a:pPr marL="582932" lvl="1" indent="-291466" algn="l">
              <a:lnSpc>
                <a:spcPts val="3780"/>
              </a:lnSpc>
              <a:buFont typeface="Arial"/>
              <a:buChar char="•"/>
            </a:pPr>
            <a:r>
              <a:rPr lang="en-US" sz="2700">
                <a:solidFill>
                  <a:srgbClr val="003865"/>
                </a:solidFill>
                <a:latin typeface="Clear Sans"/>
                <a:ea typeface="Clear Sans"/>
                <a:cs typeface="Clear Sans"/>
                <a:sym typeface="Clear Sans"/>
              </a:rPr>
              <a:t>Araştırmalara ait nicel ve nitel verilerin analizi sürecinde, uygun istatistiksel yöntemler, modelleme ve veri görselleştirme teknikleri kapsamında profesyonel danışmanlık ve teknik destek sunulur.</a:t>
            </a:r>
          </a:p>
          <a:p>
            <a:pPr algn="l">
              <a:lnSpc>
                <a:spcPts val="3780"/>
              </a:lnSpc>
            </a:pPr>
            <a:endParaRPr lang="en-US" sz="2700">
              <a:solidFill>
                <a:srgbClr val="003865"/>
              </a:solidFill>
              <a:latin typeface="Clear Sans"/>
              <a:ea typeface="Clear Sans"/>
              <a:cs typeface="Clear Sans"/>
              <a:sym typeface="Clear Sans"/>
            </a:endParaRPr>
          </a:p>
          <a:p>
            <a:pPr algn="l">
              <a:lnSpc>
                <a:spcPts val="3780"/>
              </a:lnSpc>
            </a:pPr>
            <a:endParaRPr lang="en-US" sz="2700">
              <a:solidFill>
                <a:srgbClr val="003865"/>
              </a:solidFill>
              <a:latin typeface="Clear Sans"/>
              <a:ea typeface="Clear Sans"/>
              <a:cs typeface="Clear Sans"/>
              <a:sym typeface="Clear Sans"/>
            </a:endParaRPr>
          </a:p>
          <a:p>
            <a:pPr algn="l">
              <a:lnSpc>
                <a:spcPts val="3780"/>
              </a:lnSpc>
            </a:pPr>
            <a:r>
              <a:rPr lang="en-US" sz="2700" b="1" spc="27">
                <a:solidFill>
                  <a:srgbClr val="003865"/>
                </a:solidFill>
                <a:latin typeface="Clear Sans Bold"/>
                <a:ea typeface="Clear Sans Bold"/>
                <a:cs typeface="Clear Sans Bold"/>
                <a:sym typeface="Clear Sans Bold"/>
              </a:rPr>
              <a:t> </a:t>
            </a:r>
            <a:r>
              <a:rPr lang="en-US" sz="2700" spc="27">
                <a:solidFill>
                  <a:srgbClr val="003865"/>
                </a:solidFill>
                <a:latin typeface="Clear Sans"/>
                <a:ea typeface="Clear Sans"/>
                <a:cs typeface="Clear Sans"/>
                <a:sym typeface="Clear Sans"/>
              </a:rPr>
              <a:t>💰 Maliyet Yönetimi</a:t>
            </a:r>
          </a:p>
          <a:p>
            <a:pPr marL="582932" lvl="1" indent="-291466" algn="l">
              <a:lnSpc>
                <a:spcPts val="3780"/>
              </a:lnSpc>
              <a:buFont typeface="Arial"/>
              <a:buChar char="•"/>
            </a:pPr>
            <a:r>
              <a:rPr lang="en-US" sz="2700">
                <a:solidFill>
                  <a:srgbClr val="003865"/>
                </a:solidFill>
                <a:latin typeface="Clear Sans"/>
                <a:ea typeface="Clear Sans"/>
                <a:cs typeface="Clear Sans"/>
                <a:sym typeface="Clear Sans"/>
              </a:rPr>
              <a:t>Erciyes Üniversitesi’nin uluslararası yayınevleri ile yaptığı anlaşmalar kapsamında, açık erişim (Open Access) yayınlarda APC (Article Processing Charge) muafiyeti gibi finansal destek imkânları hakkında bilgilendirme yapılır.</a:t>
            </a:r>
          </a:p>
          <a:p>
            <a:pPr marL="582932" lvl="1" indent="-291466" algn="l">
              <a:lnSpc>
                <a:spcPts val="3780"/>
              </a:lnSpc>
              <a:buFont typeface="Arial"/>
              <a:buChar char="•"/>
            </a:pPr>
            <a:r>
              <a:rPr lang="en-US" sz="2700">
                <a:solidFill>
                  <a:srgbClr val="003865"/>
                </a:solidFill>
                <a:latin typeface="Clear Sans"/>
                <a:ea typeface="Clear Sans"/>
                <a:cs typeface="Clear Sans"/>
                <a:sym typeface="Clear Sans"/>
              </a:rPr>
              <a:t>Araştırmacıların yayın maliyetlerini minimize etmelerine yönelik yönlendirme ve danışmanlık hizmeti verilir.</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1" name="Resim 10">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504030" y="307351"/>
            <a:ext cx="17279940" cy="873124"/>
          </a:xfrm>
          <a:prstGeom prst="rect">
            <a:avLst/>
          </a:prstGeom>
        </p:spPr>
        <p:txBody>
          <a:bodyPr lIns="0" tIns="0" rIns="0" bIns="0" rtlCol="0" anchor="t">
            <a:spAutoFit/>
          </a:bodyPr>
          <a:lstStyle/>
          <a:p>
            <a:pPr marL="0" lvl="0" indent="0" algn="just">
              <a:lnSpc>
                <a:spcPts val="7600"/>
              </a:lnSpc>
              <a:spcBef>
                <a:spcPct val="0"/>
              </a:spcBef>
            </a:pPr>
            <a:r>
              <a:rPr lang="en-US" sz="6333" dirty="0" err="1">
                <a:solidFill>
                  <a:schemeClr val="bg1"/>
                </a:solidFill>
                <a:latin typeface="Corporative"/>
                <a:ea typeface="Corporative"/>
                <a:cs typeface="Corporative"/>
                <a:sym typeface="Corporative"/>
              </a:rPr>
              <a:t>BMDK’nin</a:t>
            </a:r>
            <a:r>
              <a:rPr lang="en-US" sz="6333" dirty="0">
                <a:solidFill>
                  <a:schemeClr val="bg1"/>
                </a:solidFill>
                <a:latin typeface="Corporative"/>
                <a:ea typeface="Corporative"/>
                <a:cs typeface="Corporative"/>
                <a:sym typeface="Corporative"/>
              </a:rPr>
              <a:t> </a:t>
            </a:r>
            <a:r>
              <a:rPr lang="en-US" sz="6333" dirty="0" err="1">
                <a:solidFill>
                  <a:schemeClr val="bg1"/>
                </a:solidFill>
                <a:latin typeface="Corporative"/>
                <a:ea typeface="Corporative"/>
                <a:cs typeface="Corporative"/>
                <a:sym typeface="Corporative"/>
              </a:rPr>
              <a:t>Odaklandığı</a:t>
            </a:r>
            <a:r>
              <a:rPr lang="en-US" sz="6333" dirty="0">
                <a:solidFill>
                  <a:schemeClr val="bg1"/>
                </a:solidFill>
                <a:latin typeface="Corporative"/>
                <a:ea typeface="Corporative"/>
                <a:cs typeface="Corporative"/>
                <a:sym typeface="Corporative"/>
              </a:rPr>
              <a:t> </a:t>
            </a:r>
            <a:r>
              <a:rPr lang="en-US" sz="6333" dirty="0" err="1">
                <a:solidFill>
                  <a:schemeClr val="bg1"/>
                </a:solidFill>
                <a:latin typeface="Corporative"/>
                <a:ea typeface="Corporative"/>
                <a:cs typeface="Corporative"/>
                <a:sym typeface="Corporative"/>
              </a:rPr>
              <a:t>Noktalar</a:t>
            </a:r>
            <a:endParaRPr lang="en-US" sz="6333" dirty="0">
              <a:solidFill>
                <a:schemeClr val="bg1"/>
              </a:solidFill>
              <a:latin typeface="Corporative"/>
              <a:ea typeface="Corporative"/>
              <a:cs typeface="Corporative"/>
              <a:sym typeface="Corporative"/>
            </a:endParaRPr>
          </a:p>
        </p:txBody>
      </p:sp>
      <p:sp>
        <p:nvSpPr>
          <p:cNvPr id="7" name="TextBox 7"/>
          <p:cNvSpPr txBox="1"/>
          <p:nvPr/>
        </p:nvSpPr>
        <p:spPr>
          <a:xfrm>
            <a:off x="1028700" y="2963791"/>
            <a:ext cx="16230600" cy="5217795"/>
          </a:xfrm>
          <a:prstGeom prst="rect">
            <a:avLst/>
          </a:prstGeom>
        </p:spPr>
        <p:txBody>
          <a:bodyPr lIns="0" tIns="0" rIns="0" bIns="0" rtlCol="0" anchor="t">
            <a:spAutoFit/>
          </a:bodyPr>
          <a:lstStyle/>
          <a:p>
            <a:pPr algn="l">
              <a:lnSpc>
                <a:spcPts val="3780"/>
              </a:lnSpc>
            </a:pPr>
            <a:r>
              <a:rPr lang="en-US" sz="2700" spc="27">
                <a:solidFill>
                  <a:srgbClr val="003865"/>
                </a:solidFill>
                <a:latin typeface="Clear Sans"/>
                <a:ea typeface="Clear Sans"/>
                <a:cs typeface="Clear Sans"/>
                <a:sym typeface="Clear Sans"/>
              </a:rPr>
              <a:t>📌 Stratejik yayın planlaması </a:t>
            </a:r>
          </a:p>
          <a:p>
            <a:pPr marL="582932" lvl="1" indent="-291466" algn="l">
              <a:lnSpc>
                <a:spcPts val="3780"/>
              </a:lnSpc>
              <a:buFont typeface="Arial"/>
              <a:buChar char="•"/>
            </a:pPr>
            <a:r>
              <a:rPr lang="en-US" sz="2700">
                <a:solidFill>
                  <a:srgbClr val="003865"/>
                </a:solidFill>
                <a:latin typeface="Clear Sans"/>
                <a:ea typeface="Clear Sans"/>
                <a:cs typeface="Clear Sans"/>
                <a:sym typeface="Clear Sans"/>
              </a:rPr>
              <a:t>Uygun dergi seçimi, etki faktörü ve indeksler doğrultusunda yayın stratejisi geliştirilmesine destek sağlanır.</a:t>
            </a:r>
          </a:p>
          <a:p>
            <a:pPr marL="582932" lvl="1" indent="-291466" algn="l">
              <a:lnSpc>
                <a:spcPts val="3780"/>
              </a:lnSpc>
              <a:buFont typeface="Arial"/>
              <a:buChar char="•"/>
            </a:pPr>
            <a:r>
              <a:rPr lang="en-US" sz="2700">
                <a:solidFill>
                  <a:srgbClr val="003865"/>
                </a:solidFill>
                <a:latin typeface="Clear Sans"/>
                <a:ea typeface="Clear Sans"/>
                <a:cs typeface="Clear Sans"/>
                <a:sym typeface="Clear Sans"/>
              </a:rPr>
              <a:t>Açık erişim politikaları, yayın süreçleri ve makale künyesinin doğru hazırlanması konularında rehberlik sunulur.</a:t>
            </a:r>
          </a:p>
          <a:p>
            <a:pPr marL="582932" lvl="1" indent="-291466" algn="l">
              <a:lnSpc>
                <a:spcPts val="3780"/>
              </a:lnSpc>
              <a:buFont typeface="Arial"/>
              <a:buChar char="•"/>
            </a:pPr>
            <a:r>
              <a:rPr lang="en-US" sz="2700">
                <a:solidFill>
                  <a:srgbClr val="003865"/>
                </a:solidFill>
                <a:latin typeface="Clear Sans"/>
                <a:ea typeface="Clear Sans"/>
                <a:cs typeface="Clear Sans"/>
                <a:sym typeface="Clear Sans"/>
              </a:rPr>
              <a:t>Yayın süreçlerinde başarı oranını artırmaya yönelik bütüncül akademik danışmanlık hizmeti sağlanır.</a:t>
            </a:r>
          </a:p>
          <a:p>
            <a:pPr algn="l">
              <a:lnSpc>
                <a:spcPts val="3780"/>
              </a:lnSpc>
            </a:pPr>
            <a:endParaRPr lang="en-US" sz="2700">
              <a:solidFill>
                <a:srgbClr val="003865"/>
              </a:solidFill>
              <a:latin typeface="Clear Sans"/>
              <a:ea typeface="Clear Sans"/>
              <a:cs typeface="Clear Sans"/>
              <a:sym typeface="Clear Sans"/>
            </a:endParaRPr>
          </a:p>
          <a:p>
            <a:pPr algn="l">
              <a:lnSpc>
                <a:spcPts val="3780"/>
              </a:lnSpc>
            </a:pPr>
            <a:r>
              <a:rPr lang="en-US" sz="2700">
                <a:solidFill>
                  <a:srgbClr val="003865"/>
                </a:solidFill>
                <a:latin typeface="Clear Sans"/>
                <a:ea typeface="Clear Sans"/>
                <a:cs typeface="Clear Sans"/>
                <a:sym typeface="Clear Sans"/>
              </a:rPr>
              <a:t>🎓 Eğitim ve Etkinlikler</a:t>
            </a:r>
          </a:p>
          <a:p>
            <a:pPr marL="582932" lvl="1" indent="-291466" algn="l">
              <a:lnSpc>
                <a:spcPts val="3780"/>
              </a:lnSpc>
              <a:buFont typeface="Arial"/>
              <a:buChar char="•"/>
            </a:pPr>
            <a:r>
              <a:rPr lang="en-US" sz="2700">
                <a:solidFill>
                  <a:srgbClr val="003865"/>
                </a:solidFill>
                <a:latin typeface="Clear Sans"/>
                <a:ea typeface="Clear Sans"/>
                <a:cs typeface="Clear Sans"/>
                <a:sym typeface="Clear Sans"/>
              </a:rPr>
              <a:t>Veri analizi alanında uygulamalı eğitimler düzenlenir.</a:t>
            </a:r>
          </a:p>
          <a:p>
            <a:pPr marL="582932" lvl="1" indent="-291466" algn="l">
              <a:lnSpc>
                <a:spcPts val="3780"/>
              </a:lnSpc>
              <a:buFont typeface="Arial"/>
              <a:buChar char="•"/>
            </a:pPr>
            <a:r>
              <a:rPr lang="en-US" sz="2700">
                <a:solidFill>
                  <a:srgbClr val="003865"/>
                </a:solidFill>
                <a:latin typeface="Clear Sans"/>
                <a:ea typeface="Clear Sans"/>
                <a:cs typeface="Clear Sans"/>
                <a:sym typeface="Clear Sans"/>
              </a:rPr>
              <a:t>Açık erişim yayıncılığı teşvik etmek amacıyla bilgilendirme ve iş birliği faaliyetleri yürütülür.</a:t>
            </a:r>
          </a:p>
          <a:p>
            <a:pPr marL="582932" lvl="1" indent="-291466" algn="l">
              <a:lnSpc>
                <a:spcPts val="3780"/>
              </a:lnSpc>
              <a:buFont typeface="Arial"/>
              <a:buChar char="•"/>
            </a:pPr>
            <a:r>
              <a:rPr lang="en-US" sz="2700">
                <a:solidFill>
                  <a:srgbClr val="003865"/>
                </a:solidFill>
                <a:latin typeface="Clear Sans"/>
                <a:ea typeface="Clear Sans"/>
                <a:cs typeface="Clear Sans"/>
                <a:sym typeface="Clear Sans"/>
              </a:rPr>
              <a:t>Üretken yapay zekâ araçlarının akademik yazımda etkin kullanımına yönelik eğitimler gerçekleştirilir.</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1" name="Resim 10">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0" y="43314"/>
            <a:ext cx="18288000" cy="12858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grpSp>
        <p:nvGrpSpPr>
          <p:cNvPr id="2" name="Group 2"/>
          <p:cNvGrpSpPr/>
          <p:nvPr/>
        </p:nvGrpSpPr>
        <p:grpSpPr>
          <a:xfrm>
            <a:off x="4937760" y="1234440"/>
            <a:ext cx="8412480" cy="7818120"/>
            <a:chOff x="0" y="0"/>
            <a:chExt cx="11216640" cy="10424160"/>
          </a:xfrm>
        </p:grpSpPr>
        <p:sp>
          <p:nvSpPr>
            <p:cNvPr id="3" name="Freeform 3"/>
            <p:cNvSpPr/>
            <p:nvPr/>
          </p:nvSpPr>
          <p:spPr>
            <a:xfrm>
              <a:off x="0" y="0"/>
              <a:ext cx="11216640" cy="10424160"/>
            </a:xfrm>
            <a:custGeom>
              <a:avLst/>
              <a:gdLst/>
              <a:ahLst/>
              <a:cxnLst/>
              <a:rect l="l" t="t" r="r" b="b"/>
              <a:pathLst>
                <a:path w="11216640" h="10424160">
                  <a:moveTo>
                    <a:pt x="0" y="0"/>
                  </a:moveTo>
                  <a:lnTo>
                    <a:pt x="11216640" y="0"/>
                  </a:lnTo>
                  <a:lnTo>
                    <a:pt x="11216640" y="10424160"/>
                  </a:lnTo>
                  <a:lnTo>
                    <a:pt x="0" y="10424160"/>
                  </a:lnTo>
                  <a:close/>
                </a:path>
              </a:pathLst>
            </a:custGeom>
            <a:blipFill>
              <a:blip r:embed="rId3">
                <a:alphaModFix amt="19999"/>
              </a:blip>
              <a:stretch>
                <a:fillRect l="-4" r="-4"/>
              </a:stretch>
            </a:blipFill>
          </p:spPr>
        </p:sp>
      </p:grpSp>
      <p:grpSp>
        <p:nvGrpSpPr>
          <p:cNvPr id="4" name="Group 4"/>
          <p:cNvGrpSpPr/>
          <p:nvPr/>
        </p:nvGrpSpPr>
        <p:grpSpPr>
          <a:xfrm>
            <a:off x="0" y="9681210"/>
            <a:ext cx="18288000" cy="605790"/>
            <a:chOff x="0" y="0"/>
            <a:chExt cx="24384000" cy="807720"/>
          </a:xfrm>
        </p:grpSpPr>
        <p:sp>
          <p:nvSpPr>
            <p:cNvPr id="5" name="Freeform 5"/>
            <p:cNvSpPr/>
            <p:nvPr/>
          </p:nvSpPr>
          <p:spPr>
            <a:xfrm>
              <a:off x="0" y="0"/>
              <a:ext cx="24384000" cy="807720"/>
            </a:xfrm>
            <a:custGeom>
              <a:avLst/>
              <a:gdLst/>
              <a:ahLst/>
              <a:cxnLst/>
              <a:rect l="l" t="t" r="r" b="b"/>
              <a:pathLst>
                <a:path w="24384000" h="807720">
                  <a:moveTo>
                    <a:pt x="0" y="0"/>
                  </a:moveTo>
                  <a:lnTo>
                    <a:pt x="24384000" y="0"/>
                  </a:lnTo>
                  <a:lnTo>
                    <a:pt x="24384000" y="807720"/>
                  </a:lnTo>
                  <a:lnTo>
                    <a:pt x="0" y="807720"/>
                  </a:lnTo>
                  <a:close/>
                </a:path>
              </a:pathLst>
            </a:custGeom>
            <a:solidFill>
              <a:srgbClr val="0B438D"/>
            </a:solidFill>
          </p:spPr>
        </p:sp>
      </p:grpSp>
      <p:sp>
        <p:nvSpPr>
          <p:cNvPr id="6" name="TextBox 6"/>
          <p:cNvSpPr txBox="1"/>
          <p:nvPr/>
        </p:nvSpPr>
        <p:spPr>
          <a:xfrm>
            <a:off x="481423" y="348735"/>
            <a:ext cx="17279940" cy="852156"/>
          </a:xfrm>
          <a:prstGeom prst="rect">
            <a:avLst/>
          </a:prstGeom>
        </p:spPr>
        <p:txBody>
          <a:bodyPr lIns="0" tIns="0" rIns="0" bIns="0" rtlCol="0" anchor="t">
            <a:spAutoFit/>
          </a:bodyPr>
          <a:lstStyle/>
          <a:p>
            <a:pPr marL="0" lvl="0" indent="0">
              <a:lnSpc>
                <a:spcPts val="7600"/>
              </a:lnSpc>
              <a:spcBef>
                <a:spcPct val="0"/>
              </a:spcBef>
            </a:pPr>
            <a:r>
              <a:rPr lang="en-US" sz="4400" dirty="0">
                <a:solidFill>
                  <a:schemeClr val="bg1"/>
                </a:solidFill>
                <a:latin typeface="Corporative"/>
                <a:ea typeface="Corporative"/>
                <a:cs typeface="Corporative"/>
                <a:sym typeface="Corporative"/>
              </a:rPr>
              <a:t>BÖLÜM 1.  </a:t>
            </a:r>
            <a:r>
              <a:rPr lang="en-US" sz="4400" dirty="0" err="1">
                <a:solidFill>
                  <a:schemeClr val="bg1"/>
                </a:solidFill>
                <a:latin typeface="Corporative"/>
                <a:ea typeface="Corporative"/>
                <a:cs typeface="Corporative"/>
                <a:sym typeface="Corporative"/>
              </a:rPr>
              <a:t>Yen</a:t>
            </a:r>
            <a:r>
              <a:rPr lang="en-US" sz="4400" u="none" strike="noStrike" dirty="0" err="1">
                <a:solidFill>
                  <a:schemeClr val="bg1"/>
                </a:solidFill>
                <a:latin typeface="Corporative"/>
                <a:ea typeface="Corporative"/>
                <a:cs typeface="Corporative"/>
                <a:sym typeface="Corporative"/>
              </a:rPr>
              <a:t>i</a:t>
            </a:r>
            <a:r>
              <a:rPr lang="en-US" sz="4400" u="none" strike="noStrike" dirty="0">
                <a:solidFill>
                  <a:schemeClr val="bg1"/>
                </a:solidFill>
                <a:latin typeface="Corporative"/>
                <a:ea typeface="Corporative"/>
                <a:cs typeface="Corporative"/>
                <a:sym typeface="Corporative"/>
              </a:rPr>
              <a:t> </a:t>
            </a:r>
            <a:r>
              <a:rPr lang="en-US" sz="4400" u="none" strike="noStrike" dirty="0" err="1">
                <a:solidFill>
                  <a:schemeClr val="bg1"/>
                </a:solidFill>
                <a:latin typeface="Corporative"/>
                <a:ea typeface="Corporative"/>
                <a:cs typeface="Corporative"/>
                <a:sym typeface="Corporative"/>
              </a:rPr>
              <a:t>Kurumsal</a:t>
            </a:r>
            <a:r>
              <a:rPr lang="en-US" sz="4400" u="none" strike="noStrike" dirty="0">
                <a:solidFill>
                  <a:schemeClr val="bg1"/>
                </a:solidFill>
                <a:latin typeface="Corporative"/>
                <a:ea typeface="Corporative"/>
                <a:cs typeface="Corporative"/>
                <a:sym typeface="Corporative"/>
              </a:rPr>
              <a:t> </a:t>
            </a:r>
            <a:r>
              <a:rPr lang="en-US" sz="4400" u="none" strike="noStrike" dirty="0" err="1">
                <a:solidFill>
                  <a:schemeClr val="bg1"/>
                </a:solidFill>
                <a:latin typeface="Corporative"/>
                <a:ea typeface="Corporative"/>
                <a:cs typeface="Corporative"/>
                <a:sym typeface="Corporative"/>
              </a:rPr>
              <a:t>Yapılanma</a:t>
            </a:r>
            <a:r>
              <a:rPr lang="en-US" sz="4400" u="none" strike="noStrike" dirty="0">
                <a:solidFill>
                  <a:schemeClr val="bg1"/>
                </a:solidFill>
                <a:latin typeface="Corporative"/>
                <a:ea typeface="Corporative"/>
                <a:cs typeface="Corporative"/>
                <a:sym typeface="Corporative"/>
              </a:rPr>
              <a:t> </a:t>
            </a:r>
            <a:r>
              <a:rPr lang="en-US" sz="4400" u="none" strike="noStrike" dirty="0" err="1">
                <a:solidFill>
                  <a:schemeClr val="bg1"/>
                </a:solidFill>
                <a:latin typeface="Corporative"/>
                <a:ea typeface="Corporative"/>
                <a:cs typeface="Corporative"/>
                <a:sym typeface="Corporative"/>
              </a:rPr>
              <a:t>ve</a:t>
            </a:r>
            <a:r>
              <a:rPr lang="en-US" sz="4400" u="none" strike="noStrike" dirty="0">
                <a:solidFill>
                  <a:schemeClr val="bg1"/>
                </a:solidFill>
                <a:latin typeface="Corporative"/>
                <a:ea typeface="Corporative"/>
                <a:cs typeface="Corporative"/>
                <a:sym typeface="Corporative"/>
              </a:rPr>
              <a:t> </a:t>
            </a:r>
            <a:r>
              <a:rPr lang="en-US" sz="4400" u="none" strike="noStrike" dirty="0" err="1">
                <a:solidFill>
                  <a:schemeClr val="bg1"/>
                </a:solidFill>
                <a:latin typeface="Corporative"/>
                <a:ea typeface="Corporative"/>
                <a:cs typeface="Corporative"/>
                <a:sym typeface="Corporative"/>
              </a:rPr>
              <a:t>Uygulama</a:t>
            </a:r>
            <a:endParaRPr lang="en-US" sz="4400" u="none" strike="noStrike" dirty="0">
              <a:solidFill>
                <a:schemeClr val="bg1"/>
              </a:solidFill>
              <a:latin typeface="Corporative"/>
              <a:ea typeface="Corporative"/>
              <a:cs typeface="Corporative"/>
              <a:sym typeface="Corporative"/>
            </a:endParaRPr>
          </a:p>
        </p:txBody>
      </p:sp>
      <p:sp>
        <p:nvSpPr>
          <p:cNvPr id="7" name="TextBox 7"/>
          <p:cNvSpPr txBox="1"/>
          <p:nvPr/>
        </p:nvSpPr>
        <p:spPr>
          <a:xfrm>
            <a:off x="482560" y="2903378"/>
            <a:ext cx="15925864" cy="1335024"/>
          </a:xfrm>
          <a:prstGeom prst="rect">
            <a:avLst/>
          </a:prstGeom>
        </p:spPr>
        <p:txBody>
          <a:bodyPr lIns="0" tIns="0" rIns="0" bIns="0" rtlCol="0" anchor="t">
            <a:spAutoFit/>
          </a:bodyPr>
          <a:lstStyle/>
          <a:p>
            <a:pPr algn="l">
              <a:lnSpc>
                <a:spcPts val="5342"/>
              </a:lnSpc>
              <a:spcBef>
                <a:spcPct val="0"/>
              </a:spcBef>
            </a:pPr>
            <a:r>
              <a:rPr lang="en-US" sz="3899" u="none" strike="noStrike">
                <a:solidFill>
                  <a:srgbClr val="003865"/>
                </a:solidFill>
                <a:latin typeface="Clear Sans"/>
                <a:ea typeface="Clear Sans"/>
                <a:cs typeface="Clear Sans"/>
                <a:sym typeface="Clear Sans"/>
              </a:rPr>
              <a:t>1.2. Bilimsel Makale Destek Koordinatörlüğü (BMDK) Hizmetleri ve Yönerge</a:t>
            </a:r>
          </a:p>
        </p:txBody>
      </p:sp>
      <p:sp>
        <p:nvSpPr>
          <p:cNvPr id="8" name="TextBox 8"/>
          <p:cNvSpPr txBox="1"/>
          <p:nvPr/>
        </p:nvSpPr>
        <p:spPr>
          <a:xfrm>
            <a:off x="1028700" y="4439166"/>
            <a:ext cx="16230600" cy="4236224"/>
          </a:xfrm>
          <a:prstGeom prst="rect">
            <a:avLst/>
          </a:prstGeom>
        </p:spPr>
        <p:txBody>
          <a:bodyPr lIns="0" tIns="0" rIns="0" bIns="0" rtlCol="0" anchor="t">
            <a:spAutoFit/>
          </a:bodyPr>
          <a:lstStyle/>
          <a:p>
            <a:pPr marL="582932" lvl="1" indent="-291466" algn="just">
              <a:lnSpc>
                <a:spcPts val="3699"/>
              </a:lnSpc>
              <a:buFont typeface="Arial"/>
              <a:buChar char="•"/>
            </a:pPr>
            <a:r>
              <a:rPr lang="tr-TR" sz="2700" u="none" strike="noStrike" dirty="0">
                <a:solidFill>
                  <a:srgbClr val="003865"/>
                </a:solidFill>
                <a:latin typeface="Clear Sans"/>
                <a:ea typeface="Clear Sans"/>
                <a:cs typeface="Clear Sans"/>
                <a:sym typeface="Clear Sans"/>
              </a:rPr>
              <a:t>Koordinatörlük; akademik yazım, dil düzenleme, veri analizi ve yayın stratejisi geliştirme gibi alanlarda bütüncül destek sunarak araştırmacıların makale üretim süreçlerini sistematik ve sürdürülebilir bir yapıya kavuşturmayı hedeflemektedir. Bu kapsamda, Editing Ofis, Veri Analizi Destek Ofisi ve Makale Destek Ofisi aracılığıyla disiplinler arası bir hizmet altyapısı oluşturulmuştur.</a:t>
            </a:r>
          </a:p>
          <a:p>
            <a:pPr algn="just">
              <a:lnSpc>
                <a:spcPts val="3699"/>
              </a:lnSpc>
            </a:pPr>
            <a:endParaRPr lang="tr-TR" sz="2700" u="none" strike="noStrike" dirty="0">
              <a:solidFill>
                <a:srgbClr val="003865"/>
              </a:solidFill>
              <a:latin typeface="Clear Sans"/>
              <a:ea typeface="Clear Sans"/>
              <a:cs typeface="Clear Sans"/>
              <a:sym typeface="Clear Sans"/>
            </a:endParaRPr>
          </a:p>
          <a:p>
            <a:pPr marL="582932" lvl="1" indent="-291466" algn="just">
              <a:lnSpc>
                <a:spcPts val="3699"/>
              </a:lnSpc>
              <a:buFont typeface="Arial"/>
              <a:buChar char="•"/>
            </a:pPr>
            <a:r>
              <a:rPr lang="tr-TR" sz="2700" u="none" strike="noStrike" dirty="0">
                <a:solidFill>
                  <a:srgbClr val="003865"/>
                </a:solidFill>
                <a:latin typeface="Clear Sans"/>
                <a:ea typeface="Clear Sans"/>
                <a:cs typeface="Clear Sans"/>
                <a:sym typeface="Clear Sans"/>
              </a:rPr>
              <a:t>BMDK yönergesi ise koordinatörlüğün görev, yetki ve sorumluluklarını tanımlamakta; sunulan hizmetlerin </a:t>
            </a:r>
            <a:r>
              <a:rPr lang="tr-TR" sz="2700" b="1" u="none" strike="noStrike" dirty="0">
                <a:solidFill>
                  <a:srgbClr val="003865"/>
                </a:solidFill>
                <a:latin typeface="Clear Sans Bold"/>
                <a:ea typeface="Clear Sans Bold"/>
                <a:cs typeface="Clear Sans Bold"/>
                <a:sym typeface="Clear Sans Bold"/>
              </a:rPr>
              <a:t>usul ve esaslarını </a:t>
            </a:r>
            <a:r>
              <a:rPr lang="tr-TR" sz="2700" u="none" strike="noStrike" dirty="0">
                <a:solidFill>
                  <a:srgbClr val="003865"/>
                </a:solidFill>
                <a:latin typeface="Clear Sans"/>
                <a:ea typeface="Clear Sans"/>
                <a:cs typeface="Clear Sans"/>
                <a:sym typeface="Clear Sans"/>
              </a:rPr>
              <a:t>belirleyerek süreçlerin şeffaf, etkin ve standartlara uygun şekilde yürütülmesini sağlamaktadır. Böylece araştırmacılara sunulan desteklerin kurumsal bir çerçevede sürdürülebilirliği güvence altına alınmaktadır.</a:t>
            </a: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284" y="203006"/>
            <a:ext cx="1418868" cy="1015202"/>
          </a:xfrm>
          <a:prstGeom prst="rect">
            <a:avLst/>
          </a:prstGeom>
        </p:spPr>
      </p:pic>
      <p:pic>
        <p:nvPicPr>
          <p:cNvPr id="12" name="Resim 11">
            <a:extLst>
              <a:ext uri="{FF2B5EF4-FFF2-40B4-BE49-F238E27FC236}">
                <a16:creationId xmlns:a16="http://schemas.microsoft.com/office/drawing/2014/main" id="{182ECFF9-04B8-6210-8916-87A36B94E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54153" y="283727"/>
            <a:ext cx="857802" cy="8578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3598</Words>
  <Application>Microsoft Office PowerPoint</Application>
  <PresentationFormat>Özel</PresentationFormat>
  <Paragraphs>425</Paragraphs>
  <Slides>51</Slides>
  <Notes>51</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51</vt:i4>
      </vt:variant>
    </vt:vector>
  </HeadingPairs>
  <TitlesOfParts>
    <vt:vector size="63" baseType="lpstr">
      <vt:lpstr>Calibri (MS)</vt:lpstr>
      <vt:lpstr>Tahoma Bold</vt:lpstr>
      <vt:lpstr>Arial Black</vt:lpstr>
      <vt:lpstr>Clear Sans</vt:lpstr>
      <vt:lpstr>Impact</vt:lpstr>
      <vt:lpstr>Arial</vt:lpstr>
      <vt:lpstr>Georgia</vt:lpstr>
      <vt:lpstr>Corporative</vt:lpstr>
      <vt:lpstr>Clear Sans Bold</vt:lpstr>
      <vt:lpstr>Calibri</vt:lpstr>
      <vt:lpstr>Office Theme</vt:lpstr>
      <vt:lpstr>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Sunum_FY</dc:title>
  <dc:creator>NSC</dc:creator>
  <cp:lastModifiedBy>Fatih YILMAZ</cp:lastModifiedBy>
  <cp:revision>23</cp:revision>
  <dcterms:created xsi:type="dcterms:W3CDTF">2006-08-16T00:00:00Z</dcterms:created>
  <dcterms:modified xsi:type="dcterms:W3CDTF">2026-04-06T07:58:13Z</dcterms:modified>
  <dc:identifier>DAHFriN4HcQ</dc:identifier>
</cp:coreProperties>
</file>